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2" r:id="rId5"/>
    <p:sldId id="260" r:id="rId6"/>
    <p:sldId id="261" r:id="rId7"/>
    <p:sldId id="276" r:id="rId8"/>
    <p:sldId id="268" r:id="rId9"/>
    <p:sldId id="271" r:id="rId10"/>
    <p:sldId id="272" r:id="rId11"/>
    <p:sldId id="267" r:id="rId12"/>
    <p:sldId id="263" r:id="rId13"/>
    <p:sldId id="264" r:id="rId14"/>
    <p:sldId id="269" r:id="rId15"/>
    <p:sldId id="275" r:id="rId16"/>
    <p:sldId id="266" r:id="rId17"/>
    <p:sldId id="273" r:id="rId18"/>
    <p:sldId id="257"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16FF93F-5231-464C-8F18-72EBD96380CE}" type="datetimeFigureOut">
              <a:rPr lang="de-DE" smtClean="0"/>
              <a:t>18.11.2019</a:t>
            </a:fld>
            <a:endParaRPr lang="de-D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D8656C1-5253-4390-9488-B1F932FA6862}" type="slidenum">
              <a:rPr lang="de-DE" smtClean="0"/>
              <a:t>‹Nr.›</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579463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6FF93F-5231-464C-8F18-72EBD96380CE}" type="datetimeFigureOut">
              <a:rPr lang="de-DE" smtClean="0"/>
              <a:t>18.11.2019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D8656C1-5253-4390-9488-B1F932FA6862}" type="slidenum">
              <a:rPr lang="de-DE" smtClean="0"/>
              <a:t>‹Nr.›</a:t>
            </a:fld>
            <a:endParaRPr lang="de-DE"/>
          </a:p>
        </p:txBody>
      </p:sp>
    </p:spTree>
    <p:extLst>
      <p:ext uri="{BB962C8B-B14F-4D97-AF65-F5344CB8AC3E}">
        <p14:creationId xmlns:p14="http://schemas.microsoft.com/office/powerpoint/2010/main" val="3836633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6FF93F-5231-464C-8F18-72EBD96380CE}" type="datetimeFigureOut">
              <a:rPr lang="de-DE" smtClean="0"/>
              <a:t>18.11.2019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D8656C1-5253-4390-9488-B1F932FA6862}" type="slidenum">
              <a:rPr lang="de-DE" smtClean="0"/>
              <a:t>‹Nr.›</a:t>
            </a:fld>
            <a:endParaRPr lang="de-DE"/>
          </a:p>
        </p:txBody>
      </p:sp>
    </p:spTree>
    <p:extLst>
      <p:ext uri="{BB962C8B-B14F-4D97-AF65-F5344CB8AC3E}">
        <p14:creationId xmlns:p14="http://schemas.microsoft.com/office/powerpoint/2010/main" val="158007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6FF93F-5231-464C-8F18-72EBD96380CE}" type="datetimeFigureOut">
              <a:rPr lang="de-DE" smtClean="0"/>
              <a:t>18.11.2019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D8656C1-5253-4390-9488-B1F932FA6862}" type="slidenum">
              <a:rPr lang="de-DE" smtClean="0"/>
              <a:t>‹Nr.›</a:t>
            </a:fld>
            <a:endParaRPr lang="de-DE"/>
          </a:p>
        </p:txBody>
      </p:sp>
    </p:spTree>
    <p:extLst>
      <p:ext uri="{BB962C8B-B14F-4D97-AF65-F5344CB8AC3E}">
        <p14:creationId xmlns:p14="http://schemas.microsoft.com/office/powerpoint/2010/main" val="72245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6FF93F-5231-464C-8F18-72EBD96380CE}" type="datetimeFigureOut">
              <a:rPr lang="de-DE" smtClean="0"/>
              <a:t>18.11.2019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D8656C1-5253-4390-9488-B1F932FA6862}" type="slidenum">
              <a:rPr lang="de-DE" smtClean="0"/>
              <a:t>‹Nr.›</a:t>
            </a:fld>
            <a:endParaRPr lang="de-D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1932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6FF93F-5231-464C-8F18-72EBD96380CE}" type="datetimeFigureOut">
              <a:rPr lang="de-DE" smtClean="0"/>
              <a:t>18.11.2019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D8656C1-5253-4390-9488-B1F932FA6862}" type="slidenum">
              <a:rPr lang="de-DE" smtClean="0"/>
              <a:t>‹Nr.›</a:t>
            </a:fld>
            <a:endParaRPr lang="de-DE"/>
          </a:p>
        </p:txBody>
      </p:sp>
    </p:spTree>
    <p:extLst>
      <p:ext uri="{BB962C8B-B14F-4D97-AF65-F5344CB8AC3E}">
        <p14:creationId xmlns:p14="http://schemas.microsoft.com/office/powerpoint/2010/main" val="354806305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6FF93F-5231-464C-8F18-72EBD96380CE}" type="datetimeFigureOut">
              <a:rPr lang="de-DE" smtClean="0"/>
              <a:t>18.11.2019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D8656C1-5253-4390-9488-B1F932FA6862}" type="slidenum">
              <a:rPr lang="de-DE" smtClean="0"/>
              <a:t>‹Nr.›</a:t>
            </a:fld>
            <a:endParaRPr lang="de-DE"/>
          </a:p>
        </p:txBody>
      </p:sp>
    </p:spTree>
    <p:extLst>
      <p:ext uri="{BB962C8B-B14F-4D97-AF65-F5344CB8AC3E}">
        <p14:creationId xmlns:p14="http://schemas.microsoft.com/office/powerpoint/2010/main" val="28670217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6FF93F-5231-464C-8F18-72EBD96380CE}" type="datetimeFigureOut">
              <a:rPr lang="de-DE" smtClean="0"/>
              <a:t>18.11.2019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D8656C1-5253-4390-9488-B1F932FA6862}" type="slidenum">
              <a:rPr lang="de-DE" smtClean="0"/>
              <a:t>‹Nr.›</a:t>
            </a:fld>
            <a:endParaRPr lang="de-DE"/>
          </a:p>
        </p:txBody>
      </p:sp>
    </p:spTree>
    <p:extLst>
      <p:ext uri="{BB962C8B-B14F-4D97-AF65-F5344CB8AC3E}">
        <p14:creationId xmlns:p14="http://schemas.microsoft.com/office/powerpoint/2010/main" val="581391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6FF93F-5231-464C-8F18-72EBD96380CE}" type="datetimeFigureOut">
              <a:rPr lang="de-DE" smtClean="0"/>
              <a:t>18.11.2019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D8656C1-5253-4390-9488-B1F932FA6862}" type="slidenum">
              <a:rPr lang="de-DE" smtClean="0"/>
              <a:t>‹Nr.›</a:t>
            </a:fld>
            <a:endParaRPr lang="de-DE"/>
          </a:p>
        </p:txBody>
      </p:sp>
    </p:spTree>
    <p:extLst>
      <p:ext uri="{BB962C8B-B14F-4D97-AF65-F5344CB8AC3E}">
        <p14:creationId xmlns:p14="http://schemas.microsoft.com/office/powerpoint/2010/main" val="62491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6FF93F-5231-464C-8F18-72EBD96380CE}" type="datetimeFigureOut">
              <a:rPr lang="de-DE" smtClean="0"/>
              <a:t>18.11.2019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D8656C1-5253-4390-9488-B1F932FA6862}" type="slidenum">
              <a:rPr lang="de-DE" smtClean="0"/>
              <a:t>‹Nr.›</a:t>
            </a:fld>
            <a:endParaRPr lang="de-DE"/>
          </a:p>
        </p:txBody>
      </p:sp>
    </p:spTree>
    <p:extLst>
      <p:ext uri="{BB962C8B-B14F-4D97-AF65-F5344CB8AC3E}">
        <p14:creationId xmlns:p14="http://schemas.microsoft.com/office/powerpoint/2010/main" val="50462452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6FF93F-5231-464C-8F18-72EBD96380CE}" type="datetimeFigureOut">
              <a:rPr lang="de-DE" smtClean="0"/>
              <a:t>18.11.2019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D8656C1-5253-4390-9488-B1F932FA6862}" type="slidenum">
              <a:rPr lang="de-DE" smtClean="0"/>
              <a:t>‹Nr.›</a:t>
            </a:fld>
            <a:endParaRPr lang="de-DE"/>
          </a:p>
        </p:txBody>
      </p:sp>
    </p:spTree>
    <p:extLst>
      <p:ext uri="{BB962C8B-B14F-4D97-AF65-F5344CB8AC3E}">
        <p14:creationId xmlns:p14="http://schemas.microsoft.com/office/powerpoint/2010/main" val="4168713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16FF93F-5231-464C-8F18-72EBD96380CE}" type="datetimeFigureOut">
              <a:rPr lang="de-DE" smtClean="0"/>
              <a:t>18.11.2019</a:t>
            </a:fld>
            <a:endParaRPr lang="de-D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de-D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D8656C1-5253-4390-9488-B1F932FA6862}" type="slidenum">
              <a:rPr lang="de-DE" smtClean="0"/>
              <a:t>‹Nr.›</a:t>
            </a:fld>
            <a:endParaRPr lang="de-DE"/>
          </a:p>
        </p:txBody>
      </p:sp>
    </p:spTree>
    <p:extLst>
      <p:ext uri="{BB962C8B-B14F-4D97-AF65-F5344CB8AC3E}">
        <p14:creationId xmlns:p14="http://schemas.microsoft.com/office/powerpoint/2010/main" val="13006141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unsplash.com/search/photos/machine-learning?utm_source=unsplash&amp;utm_medium=referral&amp;utm_content=creditCopyText" TargetMode="External"/><Relationship Id="rId2" Type="http://schemas.openxmlformats.org/officeDocument/2006/relationships/hyperlink" Target="https://unsplash.com/@lucabravo?utm_source=unsplash&amp;utm_medium=referral&amp;utm_content=creditCopyText" TargetMode="Externa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Segment_(handwriting)" TargetMode="External"/><Relationship Id="rId3" Type="http://schemas.openxmlformats.org/officeDocument/2006/relationships/hyperlink" Target="https://en.wikipedia.org/wiki/Paper" TargetMode="External"/><Relationship Id="rId7" Type="http://schemas.openxmlformats.org/officeDocument/2006/relationships/hyperlink" Target="https://en.wikipedia.org/wiki/Intelligent_word_recognition" TargetMode="External"/><Relationship Id="rId2" Type="http://schemas.openxmlformats.org/officeDocument/2006/relationships/hyperlink" Target="https://en.wikipedia.org/wiki/Handwriting" TargetMode="External"/><Relationship Id="rId1" Type="http://schemas.openxmlformats.org/officeDocument/2006/relationships/slideLayout" Target="../slideLayouts/slideLayout2.xml"/><Relationship Id="rId6" Type="http://schemas.openxmlformats.org/officeDocument/2006/relationships/hyperlink" Target="https://en.wikipedia.org/wiki/Optical_character_recognition" TargetMode="External"/><Relationship Id="rId5" Type="http://schemas.openxmlformats.org/officeDocument/2006/relationships/hyperlink" Target="https://en.wikipedia.org/wiki/Touch-screen" TargetMode="External"/><Relationship Id="rId4" Type="http://schemas.openxmlformats.org/officeDocument/2006/relationships/hyperlink" Target="https://en.wikipedia.org/wiki/Photograp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340C-03B2-4FCB-90B1-26F61C1DD16D}"/>
              </a:ext>
            </a:extLst>
          </p:cNvPr>
          <p:cNvSpPr>
            <a:spLocks noGrp="1"/>
          </p:cNvSpPr>
          <p:nvPr>
            <p:ph type="ctrTitle"/>
          </p:nvPr>
        </p:nvSpPr>
        <p:spPr>
          <a:xfrm>
            <a:off x="1261872" y="758952"/>
            <a:ext cx="9418320" cy="3018964"/>
          </a:xfrm>
        </p:spPr>
        <p:txBody>
          <a:bodyPr>
            <a:normAutofit fontScale="90000"/>
          </a:bodyPr>
          <a:lstStyle/>
          <a:p>
            <a:r>
              <a:rPr lang="de-DE" dirty="0" err="1"/>
              <a:t>How</a:t>
            </a:r>
            <a:r>
              <a:rPr lang="de-DE" dirty="0"/>
              <a:t> </a:t>
            </a:r>
            <a:r>
              <a:rPr lang="de-DE" dirty="0" err="1"/>
              <a:t>to</a:t>
            </a:r>
            <a:r>
              <a:rPr lang="de-DE" dirty="0"/>
              <a:t> </a:t>
            </a:r>
            <a:r>
              <a:rPr lang="de-DE" dirty="0" err="1"/>
              <a:t>create</a:t>
            </a:r>
            <a:r>
              <a:rPr lang="de-DE" dirty="0"/>
              <a:t> </a:t>
            </a:r>
            <a:br>
              <a:rPr lang="de-DE" dirty="0"/>
            </a:br>
            <a:r>
              <a:rPr lang="de-DE" dirty="0"/>
              <a:t>a </a:t>
            </a:r>
            <a:r>
              <a:rPr lang="de-DE" dirty="0" err="1"/>
              <a:t>corpus</a:t>
            </a:r>
            <a:r>
              <a:rPr lang="de-DE" dirty="0"/>
              <a:t> </a:t>
            </a:r>
            <a:r>
              <a:rPr lang="de-DE" dirty="0" err="1"/>
              <a:t>of</a:t>
            </a:r>
            <a:r>
              <a:rPr lang="de-DE" dirty="0"/>
              <a:t> </a:t>
            </a:r>
            <a:br>
              <a:rPr lang="de-DE" dirty="0"/>
            </a:br>
            <a:r>
              <a:rPr lang="de-DE" dirty="0" err="1"/>
              <a:t>machine-readable</a:t>
            </a:r>
            <a:r>
              <a:rPr lang="de-DE" dirty="0"/>
              <a:t> </a:t>
            </a:r>
            <a:r>
              <a:rPr lang="de-DE" dirty="0" err="1"/>
              <a:t>texts</a:t>
            </a:r>
            <a:r>
              <a:rPr lang="de-DE" dirty="0"/>
              <a:t>:</a:t>
            </a:r>
          </a:p>
        </p:txBody>
      </p:sp>
      <p:sp>
        <p:nvSpPr>
          <p:cNvPr id="3" name="Subtitle 2">
            <a:extLst>
              <a:ext uri="{FF2B5EF4-FFF2-40B4-BE49-F238E27FC236}">
                <a16:creationId xmlns:a16="http://schemas.microsoft.com/office/drawing/2014/main" id="{6FDC8CFB-3A48-4AF1-9F04-0FA2D46C926C}"/>
              </a:ext>
            </a:extLst>
          </p:cNvPr>
          <p:cNvSpPr>
            <a:spLocks noGrp="1"/>
          </p:cNvSpPr>
          <p:nvPr>
            <p:ph type="subTitle" idx="1"/>
          </p:nvPr>
        </p:nvSpPr>
        <p:spPr>
          <a:xfrm>
            <a:off x="1261872" y="4764505"/>
            <a:ext cx="9144000" cy="789488"/>
          </a:xfrm>
        </p:spPr>
        <p:txBody>
          <a:bodyPr>
            <a:normAutofit/>
          </a:bodyPr>
          <a:lstStyle/>
          <a:p>
            <a:r>
              <a:rPr lang="de-DE" sz="4800" dirty="0" err="1"/>
              <a:t>challenges</a:t>
            </a:r>
            <a:r>
              <a:rPr lang="de-DE" sz="4800" dirty="0"/>
              <a:t> and </a:t>
            </a:r>
            <a:r>
              <a:rPr lang="de-DE" sz="4800" dirty="0" err="1"/>
              <a:t>solutions</a:t>
            </a:r>
            <a:endParaRPr lang="de-DE" sz="4800" dirty="0"/>
          </a:p>
        </p:txBody>
      </p:sp>
    </p:spTree>
    <p:extLst>
      <p:ext uri="{BB962C8B-B14F-4D97-AF65-F5344CB8AC3E}">
        <p14:creationId xmlns:p14="http://schemas.microsoft.com/office/powerpoint/2010/main" val="3185225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F6804-D711-4576-B410-56C95880F8E5}"/>
              </a:ext>
            </a:extLst>
          </p:cNvPr>
          <p:cNvSpPr>
            <a:spLocks noGrp="1"/>
          </p:cNvSpPr>
          <p:nvPr>
            <p:ph type="title"/>
          </p:nvPr>
        </p:nvSpPr>
        <p:spPr>
          <a:xfrm>
            <a:off x="0" y="518160"/>
            <a:ext cx="11318240" cy="792480"/>
          </a:xfrm>
          <a:solidFill>
            <a:schemeClr val="bg2">
              <a:lumMod val="90000"/>
            </a:schemeClr>
          </a:solidFill>
        </p:spPr>
        <p:txBody>
          <a:bodyPr/>
          <a:lstStyle/>
          <a:p>
            <a:pPr algn="ctr"/>
            <a:r>
              <a:rPr lang="de-DE" dirty="0"/>
              <a:t>The </a:t>
            </a:r>
            <a:r>
              <a:rPr lang="de-DE" dirty="0" err="1"/>
              <a:t>machine</a:t>
            </a:r>
            <a:r>
              <a:rPr lang="de-DE" dirty="0"/>
              <a:t> </a:t>
            </a:r>
            <a:r>
              <a:rPr lang="de-DE" dirty="0" err="1"/>
              <a:t>learning</a:t>
            </a:r>
            <a:r>
              <a:rPr lang="de-DE" dirty="0"/>
              <a:t> </a:t>
            </a:r>
            <a:r>
              <a:rPr lang="de-DE" dirty="0" err="1"/>
              <a:t>revolution</a:t>
            </a:r>
            <a:r>
              <a:rPr lang="de-DE" dirty="0"/>
              <a:t> in OCR</a:t>
            </a:r>
          </a:p>
        </p:txBody>
      </p:sp>
      <p:pic>
        <p:nvPicPr>
          <p:cNvPr id="4" name="Grafik 3">
            <a:extLst>
              <a:ext uri="{FF2B5EF4-FFF2-40B4-BE49-F238E27FC236}">
                <a16:creationId xmlns:a16="http://schemas.microsoft.com/office/drawing/2014/main" id="{BAFD07A2-753D-4180-866A-12BE837CF473}"/>
              </a:ext>
            </a:extLst>
          </p:cNvPr>
          <p:cNvPicPr>
            <a:picLocks noChangeAspect="1"/>
          </p:cNvPicPr>
          <p:nvPr/>
        </p:nvPicPr>
        <p:blipFill rotWithShape="1">
          <a:blip r:embed="rId2"/>
          <a:srcRect l="11317" t="11259" r="31600" b="7850"/>
          <a:stretch/>
        </p:blipFill>
        <p:spPr>
          <a:xfrm>
            <a:off x="4663440" y="1649151"/>
            <a:ext cx="6534913" cy="5208849"/>
          </a:xfrm>
          <a:prstGeom prst="rect">
            <a:avLst/>
          </a:prstGeom>
        </p:spPr>
      </p:pic>
      <p:pic>
        <p:nvPicPr>
          <p:cNvPr id="5" name="Grafik 4">
            <a:extLst>
              <a:ext uri="{FF2B5EF4-FFF2-40B4-BE49-F238E27FC236}">
                <a16:creationId xmlns:a16="http://schemas.microsoft.com/office/drawing/2014/main" id="{D427E078-56D0-40E9-9A38-898B012DFCA3}"/>
              </a:ext>
            </a:extLst>
          </p:cNvPr>
          <p:cNvPicPr>
            <a:picLocks noChangeAspect="1"/>
          </p:cNvPicPr>
          <p:nvPr/>
        </p:nvPicPr>
        <p:blipFill rotWithShape="1">
          <a:blip r:embed="rId3"/>
          <a:srcRect l="4084" t="10517" r="22000" b="5334"/>
          <a:stretch/>
        </p:blipFill>
        <p:spPr>
          <a:xfrm>
            <a:off x="375920" y="3076556"/>
            <a:ext cx="5334000" cy="34156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6280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37E6-DE23-413C-A476-6515691A1CD9}"/>
              </a:ext>
            </a:extLst>
          </p:cNvPr>
          <p:cNvSpPr>
            <a:spLocks noGrp="1"/>
          </p:cNvSpPr>
          <p:nvPr>
            <p:ph type="title"/>
          </p:nvPr>
        </p:nvSpPr>
        <p:spPr>
          <a:xfrm>
            <a:off x="1" y="182634"/>
            <a:ext cx="11296356" cy="786067"/>
          </a:xfrm>
          <a:solidFill>
            <a:schemeClr val="bg2"/>
          </a:solidFill>
        </p:spPr>
        <p:txBody>
          <a:bodyPr/>
          <a:lstStyle/>
          <a:p>
            <a:pPr algn="ctr"/>
            <a:r>
              <a:rPr lang="de-DE" dirty="0" err="1"/>
              <a:t>How</a:t>
            </a:r>
            <a:r>
              <a:rPr lang="de-DE" dirty="0"/>
              <a:t> </a:t>
            </a:r>
            <a:r>
              <a:rPr lang="de-DE" dirty="0" err="1"/>
              <a:t>does</a:t>
            </a:r>
            <a:r>
              <a:rPr lang="de-DE" dirty="0"/>
              <a:t> </a:t>
            </a:r>
            <a:r>
              <a:rPr lang="de-DE" dirty="0" err="1"/>
              <a:t>machine</a:t>
            </a:r>
            <a:r>
              <a:rPr lang="de-DE" dirty="0"/>
              <a:t> </a:t>
            </a:r>
            <a:r>
              <a:rPr lang="de-DE" dirty="0" err="1"/>
              <a:t>learning</a:t>
            </a:r>
            <a:r>
              <a:rPr lang="de-DE" dirty="0"/>
              <a:t> </a:t>
            </a:r>
            <a:r>
              <a:rPr lang="de-DE" dirty="0" err="1"/>
              <a:t>work</a:t>
            </a:r>
            <a:r>
              <a:rPr lang="de-DE" dirty="0"/>
              <a:t>?</a:t>
            </a:r>
          </a:p>
        </p:txBody>
      </p:sp>
      <p:sp>
        <p:nvSpPr>
          <p:cNvPr id="6" name="TextBox 5">
            <a:extLst>
              <a:ext uri="{FF2B5EF4-FFF2-40B4-BE49-F238E27FC236}">
                <a16:creationId xmlns:a16="http://schemas.microsoft.com/office/drawing/2014/main" id="{3DCDBD59-2C72-4B08-9658-5B28FE1A2C79}"/>
              </a:ext>
            </a:extLst>
          </p:cNvPr>
          <p:cNvSpPr txBox="1"/>
          <p:nvPr/>
        </p:nvSpPr>
        <p:spPr>
          <a:xfrm>
            <a:off x="5570806" y="1294229"/>
            <a:ext cx="5584874" cy="4893647"/>
          </a:xfrm>
          <a:prstGeom prst="rect">
            <a:avLst/>
          </a:prstGeom>
          <a:noFill/>
        </p:spPr>
        <p:txBody>
          <a:bodyPr wrap="square" rtlCol="0">
            <a:spAutoFit/>
          </a:bodyPr>
          <a:lstStyle/>
          <a:p>
            <a:r>
              <a:rPr lang="de-DE" sz="2400" dirty="0"/>
              <a:t>Cf.</a:t>
            </a:r>
            <a:r>
              <a:rPr lang="de-DE" sz="2400" b="1" dirty="0"/>
              <a:t> Stanford OCR </a:t>
            </a:r>
            <a:r>
              <a:rPr lang="de-DE" sz="2400" b="1" dirty="0" err="1"/>
              <a:t>pipeline</a:t>
            </a:r>
            <a:r>
              <a:rPr lang="de-DE" sz="2400" dirty="0"/>
              <a:t>:</a:t>
            </a:r>
          </a:p>
          <a:p>
            <a:endParaRPr lang="de-DE" sz="2400" dirty="0"/>
          </a:p>
          <a:p>
            <a:pPr marL="285750" indent="-285750">
              <a:buFont typeface="Arial" panose="020B0604020202020204" pitchFamily="34" charset="0"/>
              <a:buChar char="•"/>
            </a:pPr>
            <a:r>
              <a:rPr lang="de-DE" sz="2400" dirty="0" err="1"/>
              <a:t>text</a:t>
            </a:r>
            <a:r>
              <a:rPr lang="de-DE" sz="2400" dirty="0"/>
              <a:t> </a:t>
            </a:r>
            <a:r>
              <a:rPr lang="de-DE" sz="2400" dirty="0" err="1"/>
              <a:t>detection</a:t>
            </a:r>
            <a:r>
              <a:rPr lang="de-DE" sz="2400" dirty="0"/>
              <a:t> (</a:t>
            </a:r>
            <a:r>
              <a:rPr lang="de-DE" sz="2400" dirty="0" err="1"/>
              <a:t>layout</a:t>
            </a:r>
            <a:r>
              <a:rPr lang="de-DE" sz="2400" dirty="0"/>
              <a:t> </a:t>
            </a:r>
            <a:r>
              <a:rPr lang="de-DE" sz="2400" dirty="0" err="1"/>
              <a:t>recognition</a:t>
            </a:r>
            <a:r>
              <a:rPr lang="de-DE" sz="2400" dirty="0"/>
              <a:t>)</a:t>
            </a:r>
          </a:p>
          <a:p>
            <a:pPr marL="285750" indent="-285750">
              <a:buFont typeface="Arial" panose="020B0604020202020204" pitchFamily="34" charset="0"/>
              <a:buChar char="•"/>
            </a:pPr>
            <a:r>
              <a:rPr lang="de-DE" sz="2400" dirty="0" err="1"/>
              <a:t>character</a:t>
            </a:r>
            <a:r>
              <a:rPr lang="de-DE" sz="2400" dirty="0"/>
              <a:t> </a:t>
            </a:r>
            <a:r>
              <a:rPr lang="de-DE" sz="2400" dirty="0" err="1"/>
              <a:t>segmentation</a:t>
            </a:r>
            <a:r>
              <a:rPr lang="de-DE" sz="2400" dirty="0"/>
              <a:t> (</a:t>
            </a:r>
            <a:r>
              <a:rPr lang="de-DE" sz="2400" dirty="0" err="1"/>
              <a:t>using</a:t>
            </a:r>
            <a:r>
              <a:rPr lang="de-DE" sz="2400" dirty="0"/>
              <a:t> „</a:t>
            </a:r>
            <a:r>
              <a:rPr lang="de-DE" sz="2400" dirty="0" err="1"/>
              <a:t>sliding</a:t>
            </a:r>
            <a:r>
              <a:rPr lang="de-DE" sz="2400" dirty="0"/>
              <a:t> </a:t>
            </a:r>
            <a:r>
              <a:rPr lang="de-DE" sz="2400" dirty="0" err="1"/>
              <a:t>window</a:t>
            </a:r>
            <a:r>
              <a:rPr lang="de-DE" sz="2400" dirty="0"/>
              <a:t>“ </a:t>
            </a:r>
            <a:r>
              <a:rPr lang="de-DE" sz="2400" dirty="0" err="1"/>
              <a:t>technique</a:t>
            </a:r>
            <a:r>
              <a:rPr lang="de-DE" sz="2400" dirty="0"/>
              <a:t>)</a:t>
            </a:r>
          </a:p>
          <a:p>
            <a:pPr marL="285750" indent="-285750">
              <a:buFont typeface="Arial" panose="020B0604020202020204" pitchFamily="34" charset="0"/>
              <a:buChar char="•"/>
            </a:pPr>
            <a:r>
              <a:rPr lang="de-DE" sz="2400" dirty="0" err="1"/>
              <a:t>character</a:t>
            </a:r>
            <a:r>
              <a:rPr lang="de-DE" sz="2400" dirty="0"/>
              <a:t> </a:t>
            </a:r>
            <a:r>
              <a:rPr lang="de-DE" sz="2400" dirty="0" err="1"/>
              <a:t>classification</a:t>
            </a:r>
            <a:endParaRPr lang="de-DE" sz="2400" dirty="0"/>
          </a:p>
          <a:p>
            <a:pPr marL="285750" indent="-285750">
              <a:buFont typeface="Arial" panose="020B0604020202020204" pitchFamily="34" charset="0"/>
              <a:buChar char="•"/>
            </a:pPr>
            <a:r>
              <a:rPr lang="de-DE" sz="2400" dirty="0" err="1"/>
              <a:t>spell</a:t>
            </a:r>
            <a:r>
              <a:rPr lang="de-DE" sz="2400" dirty="0"/>
              <a:t> </a:t>
            </a:r>
            <a:r>
              <a:rPr lang="de-DE" sz="2400" dirty="0" err="1"/>
              <a:t>correction</a:t>
            </a:r>
            <a:endParaRPr lang="de-DE" sz="2400" dirty="0"/>
          </a:p>
          <a:p>
            <a:br>
              <a:rPr lang="de-DE" sz="2400" dirty="0"/>
            </a:br>
            <a:br>
              <a:rPr lang="de-DE" sz="2400" dirty="0"/>
            </a:br>
            <a:r>
              <a:rPr lang="de-DE" sz="2400" dirty="0"/>
              <a:t>(http://doremi2016.logdown.com/posts/2017/01/20/standford-machine-learning-photo-ocr-machine-learning-pipeline)</a:t>
            </a:r>
          </a:p>
        </p:txBody>
      </p:sp>
      <p:sp>
        <p:nvSpPr>
          <p:cNvPr id="9" name="TextBox 8">
            <a:extLst>
              <a:ext uri="{FF2B5EF4-FFF2-40B4-BE49-F238E27FC236}">
                <a16:creationId xmlns:a16="http://schemas.microsoft.com/office/drawing/2014/main" id="{FE050F84-AA21-4780-A4F3-284340FC30A2}"/>
              </a:ext>
            </a:extLst>
          </p:cNvPr>
          <p:cNvSpPr txBox="1"/>
          <p:nvPr/>
        </p:nvSpPr>
        <p:spPr>
          <a:xfrm rot="20429952">
            <a:off x="830408" y="1691707"/>
            <a:ext cx="4171103" cy="4247317"/>
          </a:xfrm>
          <a:prstGeom prst="rect">
            <a:avLst/>
          </a:prstGeom>
          <a:noFill/>
        </p:spPr>
        <p:txBody>
          <a:bodyPr wrap="square" rtlCol="0">
            <a:spAutoFit/>
          </a:bodyPr>
          <a:lstStyle/>
          <a:p>
            <a:r>
              <a:rPr lang="de-DE" sz="5400" dirty="0">
                <a:latin typeface="Blackadder ITC" panose="04020505051007020D02" pitchFamily="82" charset="0"/>
              </a:rPr>
              <a:t>This </a:t>
            </a:r>
            <a:r>
              <a:rPr lang="de-DE" sz="5400" dirty="0" err="1">
                <a:latin typeface="Blackadder ITC" panose="04020505051007020D02" pitchFamily="82" charset="0"/>
              </a:rPr>
              <a:t>is</a:t>
            </a:r>
            <a:r>
              <a:rPr lang="de-DE" sz="5400" dirty="0">
                <a:latin typeface="Blackadder ITC" panose="04020505051007020D02" pitchFamily="82" charset="0"/>
              </a:rPr>
              <a:t> an </a:t>
            </a:r>
            <a:r>
              <a:rPr lang="de-DE" sz="5400" dirty="0" err="1">
                <a:latin typeface="Blackadder ITC" panose="04020505051007020D02" pitchFamily="82" charset="0"/>
              </a:rPr>
              <a:t>example</a:t>
            </a:r>
            <a:r>
              <a:rPr lang="de-DE" sz="5400" dirty="0">
                <a:latin typeface="Blackadder ITC" panose="04020505051007020D02" pitchFamily="82" charset="0"/>
              </a:rPr>
              <a:t> </a:t>
            </a:r>
            <a:r>
              <a:rPr lang="de-DE" sz="5400" dirty="0" err="1">
                <a:latin typeface="Blackadder ITC" panose="04020505051007020D02" pitchFamily="82" charset="0"/>
              </a:rPr>
              <a:t>of</a:t>
            </a:r>
            <a:r>
              <a:rPr lang="de-DE" sz="5400" dirty="0">
                <a:latin typeface="Blackadder ITC" panose="04020505051007020D02" pitchFamily="82" charset="0"/>
              </a:rPr>
              <a:t> a </a:t>
            </a:r>
            <a:r>
              <a:rPr lang="de-DE" sz="5400" dirty="0" err="1">
                <a:latin typeface="Blackadder ITC" panose="04020505051007020D02" pitchFamily="82" charset="0"/>
              </a:rPr>
              <a:t>sliding</a:t>
            </a:r>
            <a:r>
              <a:rPr lang="de-DE" sz="5400" dirty="0">
                <a:latin typeface="Blackadder ITC" panose="04020505051007020D02" pitchFamily="82" charset="0"/>
              </a:rPr>
              <a:t> </a:t>
            </a:r>
            <a:r>
              <a:rPr lang="de-DE" sz="5400" dirty="0" err="1">
                <a:latin typeface="Blackadder ITC" panose="04020505051007020D02" pitchFamily="82" charset="0"/>
              </a:rPr>
              <a:t>window</a:t>
            </a:r>
            <a:br>
              <a:rPr lang="de-DE" sz="5400" dirty="0">
                <a:latin typeface="Blackadder ITC" panose="04020505051007020D02" pitchFamily="82" charset="0"/>
              </a:rPr>
            </a:br>
            <a:r>
              <a:rPr lang="de-DE" sz="5400" dirty="0" err="1">
                <a:latin typeface="Blackadder ITC" panose="04020505051007020D02" pitchFamily="82" charset="0"/>
              </a:rPr>
              <a:t>for</a:t>
            </a:r>
            <a:r>
              <a:rPr lang="de-DE" sz="5400" dirty="0">
                <a:latin typeface="Blackadder ITC" panose="04020505051007020D02" pitchFamily="82" charset="0"/>
              </a:rPr>
              <a:t> </a:t>
            </a:r>
            <a:r>
              <a:rPr lang="de-DE" sz="5400" dirty="0" err="1">
                <a:latin typeface="Blackadder ITC" panose="04020505051007020D02" pitchFamily="82" charset="0"/>
              </a:rPr>
              <a:t>character</a:t>
            </a:r>
            <a:r>
              <a:rPr lang="de-DE" sz="5400" dirty="0">
                <a:latin typeface="Blackadder ITC" panose="04020505051007020D02" pitchFamily="82" charset="0"/>
              </a:rPr>
              <a:t> </a:t>
            </a:r>
            <a:r>
              <a:rPr lang="de-DE" sz="5400" dirty="0" err="1">
                <a:latin typeface="Blackadder ITC" panose="04020505051007020D02" pitchFamily="82" charset="0"/>
              </a:rPr>
              <a:t>recognition</a:t>
            </a:r>
            <a:r>
              <a:rPr lang="de-DE" sz="5400" dirty="0">
                <a:latin typeface="Blackadder ITC" panose="04020505051007020D02" pitchFamily="82" charset="0"/>
              </a:rPr>
              <a:t>…..</a:t>
            </a:r>
          </a:p>
        </p:txBody>
      </p:sp>
      <p:sp>
        <p:nvSpPr>
          <p:cNvPr id="10" name="Rectangle 9">
            <a:extLst>
              <a:ext uri="{FF2B5EF4-FFF2-40B4-BE49-F238E27FC236}">
                <a16:creationId xmlns:a16="http://schemas.microsoft.com/office/drawing/2014/main" id="{1399E239-B031-407E-B979-24CDAC6A500A}"/>
              </a:ext>
            </a:extLst>
          </p:cNvPr>
          <p:cNvSpPr/>
          <p:nvPr/>
        </p:nvSpPr>
        <p:spPr>
          <a:xfrm rot="20421940">
            <a:off x="2190502" y="2039737"/>
            <a:ext cx="449417" cy="518185"/>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tangle 11">
            <a:extLst>
              <a:ext uri="{FF2B5EF4-FFF2-40B4-BE49-F238E27FC236}">
                <a16:creationId xmlns:a16="http://schemas.microsoft.com/office/drawing/2014/main" id="{E85AC558-33ED-47A8-B8BF-3B82DE7E9AC1}"/>
              </a:ext>
            </a:extLst>
          </p:cNvPr>
          <p:cNvSpPr/>
          <p:nvPr/>
        </p:nvSpPr>
        <p:spPr>
          <a:xfrm rot="20421940">
            <a:off x="1654918" y="3080468"/>
            <a:ext cx="397082" cy="4526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8961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58ED-881D-4355-B0ED-99905113174F}"/>
              </a:ext>
            </a:extLst>
          </p:cNvPr>
          <p:cNvSpPr>
            <a:spLocks noGrp="1"/>
          </p:cNvSpPr>
          <p:nvPr>
            <p:ph type="title"/>
          </p:nvPr>
        </p:nvSpPr>
        <p:spPr>
          <a:xfrm>
            <a:off x="0" y="253218"/>
            <a:ext cx="11296357" cy="717454"/>
          </a:xfrm>
          <a:solidFill>
            <a:schemeClr val="bg2"/>
          </a:solidFill>
        </p:spPr>
        <p:txBody>
          <a:bodyPr>
            <a:normAutofit/>
          </a:bodyPr>
          <a:lstStyle/>
          <a:p>
            <a:pPr algn="ctr"/>
            <a:r>
              <a:rPr lang="de-DE" sz="4000" dirty="0"/>
              <a:t>New OCR </a:t>
            </a:r>
            <a:r>
              <a:rPr lang="de-DE" sz="4000" dirty="0" err="1"/>
              <a:t>tools</a:t>
            </a:r>
            <a:r>
              <a:rPr lang="de-DE" sz="4000" dirty="0"/>
              <a:t> </a:t>
            </a:r>
            <a:r>
              <a:rPr lang="de-DE" sz="4000" dirty="0" err="1"/>
              <a:t>based</a:t>
            </a:r>
            <a:r>
              <a:rPr lang="de-DE" sz="4000" dirty="0"/>
              <a:t> on </a:t>
            </a:r>
            <a:r>
              <a:rPr lang="de-DE" sz="4000" dirty="0" err="1"/>
              <a:t>machine</a:t>
            </a:r>
            <a:r>
              <a:rPr lang="de-DE" sz="4000" dirty="0"/>
              <a:t> </a:t>
            </a:r>
            <a:r>
              <a:rPr lang="de-DE" sz="4000" dirty="0" err="1"/>
              <a:t>learning</a:t>
            </a:r>
            <a:endParaRPr lang="de-DE" sz="4000" dirty="0"/>
          </a:p>
        </p:txBody>
      </p:sp>
      <p:sp>
        <p:nvSpPr>
          <p:cNvPr id="3" name="Content Placeholder 2">
            <a:extLst>
              <a:ext uri="{FF2B5EF4-FFF2-40B4-BE49-F238E27FC236}">
                <a16:creationId xmlns:a16="http://schemas.microsoft.com/office/drawing/2014/main" id="{DA35579F-9655-4F39-B7D8-30CA6106638A}"/>
              </a:ext>
            </a:extLst>
          </p:cNvPr>
          <p:cNvSpPr>
            <a:spLocks noGrp="1"/>
          </p:cNvSpPr>
          <p:nvPr>
            <p:ph idx="1"/>
          </p:nvPr>
        </p:nvSpPr>
        <p:spPr>
          <a:xfrm>
            <a:off x="288386" y="2065692"/>
            <a:ext cx="3172266" cy="4073232"/>
          </a:xfrm>
        </p:spPr>
        <p:txBody>
          <a:bodyPr>
            <a:normAutofit lnSpcReduction="10000"/>
          </a:bodyPr>
          <a:lstStyle/>
          <a:p>
            <a:pPr marL="0" indent="0">
              <a:buNone/>
            </a:pPr>
            <a:r>
              <a:rPr lang="de-DE" sz="2400" dirty="0"/>
              <a:t>E.g. OCR-D </a:t>
            </a:r>
            <a:r>
              <a:rPr lang="de-DE" sz="2400" dirty="0" err="1"/>
              <a:t>project</a:t>
            </a:r>
            <a:r>
              <a:rPr lang="de-DE" sz="2400" dirty="0"/>
              <a:t> in Germany:</a:t>
            </a:r>
          </a:p>
          <a:p>
            <a:r>
              <a:rPr lang="de-DE" sz="2400" dirty="0" err="1"/>
              <a:t>improved</a:t>
            </a:r>
            <a:r>
              <a:rPr lang="de-DE" sz="2400" dirty="0"/>
              <a:t> </a:t>
            </a:r>
            <a:r>
              <a:rPr lang="de-DE" sz="2400" dirty="0" err="1"/>
              <a:t>visual</a:t>
            </a:r>
            <a:r>
              <a:rPr lang="de-DE" sz="2400" dirty="0"/>
              <a:t> </a:t>
            </a:r>
            <a:r>
              <a:rPr lang="de-DE" sz="2400" dirty="0" err="1"/>
              <a:t>character</a:t>
            </a:r>
            <a:r>
              <a:rPr lang="de-DE" sz="2400" dirty="0"/>
              <a:t> </a:t>
            </a:r>
            <a:r>
              <a:rPr lang="de-DE" sz="2400" dirty="0" err="1"/>
              <a:t>recognition</a:t>
            </a:r>
            <a:endParaRPr lang="de-DE" sz="2400" dirty="0"/>
          </a:p>
          <a:p>
            <a:r>
              <a:rPr lang="de-DE" sz="2400" dirty="0" err="1"/>
              <a:t>context</a:t>
            </a:r>
            <a:r>
              <a:rPr lang="de-DE" sz="2400" dirty="0"/>
              <a:t> </a:t>
            </a:r>
            <a:r>
              <a:rPr lang="de-DE" sz="2400" dirty="0" err="1"/>
              <a:t>analysis</a:t>
            </a:r>
            <a:r>
              <a:rPr lang="de-DE" sz="2400" dirty="0"/>
              <a:t> </a:t>
            </a:r>
            <a:r>
              <a:rPr lang="de-DE" sz="2400" dirty="0" err="1"/>
              <a:t>of</a:t>
            </a:r>
            <a:r>
              <a:rPr lang="de-DE" sz="2400" dirty="0"/>
              <a:t> n-grams</a:t>
            </a:r>
          </a:p>
          <a:p>
            <a:r>
              <a:rPr lang="de-DE" sz="2400" dirty="0" err="1"/>
              <a:t>trainer</a:t>
            </a:r>
            <a:r>
              <a:rPr lang="de-DE" sz="2400" dirty="0"/>
              <a:t> </a:t>
            </a:r>
            <a:r>
              <a:rPr lang="de-DE" sz="2400" dirty="0" err="1"/>
              <a:t>feedback</a:t>
            </a:r>
            <a:r>
              <a:rPr lang="de-DE" sz="2400" dirty="0"/>
              <a:t> </a:t>
            </a:r>
            <a:r>
              <a:rPr lang="de-DE" sz="2400" dirty="0" err="1"/>
              <a:t>to</a:t>
            </a:r>
            <a:r>
              <a:rPr lang="de-DE" sz="2400" dirty="0"/>
              <a:t> </a:t>
            </a:r>
            <a:r>
              <a:rPr lang="de-DE" sz="2400" dirty="0" err="1"/>
              <a:t>exclude</a:t>
            </a:r>
            <a:r>
              <a:rPr lang="de-DE" sz="2400" dirty="0"/>
              <a:t> potential </a:t>
            </a:r>
            <a:r>
              <a:rPr lang="de-DE" sz="2400" dirty="0" err="1"/>
              <a:t>mistakes</a:t>
            </a:r>
            <a:endParaRPr lang="de-DE" sz="2400" dirty="0"/>
          </a:p>
        </p:txBody>
      </p:sp>
      <p:pic>
        <p:nvPicPr>
          <p:cNvPr id="4" name="Picture 3">
            <a:extLst>
              <a:ext uri="{FF2B5EF4-FFF2-40B4-BE49-F238E27FC236}">
                <a16:creationId xmlns:a16="http://schemas.microsoft.com/office/drawing/2014/main" id="{4F0331E2-47F8-419C-90F9-108399BA883C}"/>
              </a:ext>
            </a:extLst>
          </p:cNvPr>
          <p:cNvPicPr>
            <a:picLocks noChangeAspect="1"/>
          </p:cNvPicPr>
          <p:nvPr/>
        </p:nvPicPr>
        <p:blipFill rotWithShape="1">
          <a:blip r:embed="rId2"/>
          <a:srcRect l="12346" t="19676" r="13173" b="5304"/>
          <a:stretch/>
        </p:blipFill>
        <p:spPr>
          <a:xfrm>
            <a:off x="3465480" y="1561514"/>
            <a:ext cx="8438134" cy="4778497"/>
          </a:xfrm>
          <a:prstGeom prst="rect">
            <a:avLst/>
          </a:prstGeom>
          <a:effectLst>
            <a:softEdge rad="50800"/>
          </a:effectLst>
        </p:spPr>
      </p:pic>
    </p:spTree>
    <p:extLst>
      <p:ext uri="{BB962C8B-B14F-4D97-AF65-F5344CB8AC3E}">
        <p14:creationId xmlns:p14="http://schemas.microsoft.com/office/powerpoint/2010/main" val="350015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90D1-47CF-478E-81A0-642DA32AEFD3}"/>
              </a:ext>
            </a:extLst>
          </p:cNvPr>
          <p:cNvSpPr>
            <a:spLocks noGrp="1"/>
          </p:cNvSpPr>
          <p:nvPr>
            <p:ph type="title"/>
          </p:nvPr>
        </p:nvSpPr>
        <p:spPr>
          <a:xfrm>
            <a:off x="1" y="175846"/>
            <a:ext cx="11282288" cy="696351"/>
          </a:xfrm>
          <a:solidFill>
            <a:schemeClr val="bg2"/>
          </a:solidFill>
        </p:spPr>
        <p:txBody>
          <a:bodyPr>
            <a:normAutofit/>
          </a:bodyPr>
          <a:lstStyle/>
          <a:p>
            <a:pPr algn="ctr"/>
            <a:r>
              <a:rPr lang="de-DE" dirty="0" err="1"/>
              <a:t>Current</a:t>
            </a:r>
            <a:r>
              <a:rPr lang="de-DE" dirty="0"/>
              <a:t> </a:t>
            </a:r>
            <a:r>
              <a:rPr lang="de-DE" dirty="0" err="1"/>
              <a:t>range</a:t>
            </a:r>
            <a:r>
              <a:rPr lang="de-DE" dirty="0"/>
              <a:t> </a:t>
            </a:r>
            <a:r>
              <a:rPr lang="de-DE" dirty="0" err="1"/>
              <a:t>of</a:t>
            </a:r>
            <a:r>
              <a:rPr lang="de-DE" dirty="0"/>
              <a:t> OCR-tools </a:t>
            </a:r>
            <a:r>
              <a:rPr lang="de-DE" dirty="0" err="1"/>
              <a:t>for</a:t>
            </a:r>
            <a:r>
              <a:rPr lang="de-DE" dirty="0"/>
              <a:t> </a:t>
            </a:r>
            <a:r>
              <a:rPr lang="de-DE" dirty="0" err="1"/>
              <a:t>researchers</a:t>
            </a:r>
            <a:endParaRPr lang="de-DE" dirty="0"/>
          </a:p>
        </p:txBody>
      </p:sp>
      <p:sp>
        <p:nvSpPr>
          <p:cNvPr id="3" name="Content Placeholder 2">
            <a:extLst>
              <a:ext uri="{FF2B5EF4-FFF2-40B4-BE49-F238E27FC236}">
                <a16:creationId xmlns:a16="http://schemas.microsoft.com/office/drawing/2014/main" id="{7C7F9CCA-071C-425D-B9B7-D2A2F9BE924F}"/>
              </a:ext>
            </a:extLst>
          </p:cNvPr>
          <p:cNvSpPr>
            <a:spLocks noGrp="1"/>
          </p:cNvSpPr>
          <p:nvPr>
            <p:ph idx="1"/>
          </p:nvPr>
        </p:nvSpPr>
        <p:spPr>
          <a:xfrm>
            <a:off x="351693" y="1195754"/>
            <a:ext cx="10607040" cy="5486400"/>
          </a:xfrm>
        </p:spPr>
        <p:txBody>
          <a:bodyPr>
            <a:normAutofit/>
          </a:bodyPr>
          <a:lstStyle/>
          <a:p>
            <a:r>
              <a:rPr lang="de-DE" sz="2000" b="1" dirty="0"/>
              <a:t>Transkribus.eu </a:t>
            </a:r>
            <a:r>
              <a:rPr lang="de-DE" sz="2000" dirty="0"/>
              <a:t>(</a:t>
            </a:r>
            <a:r>
              <a:rPr lang="de-DE" sz="2000" dirty="0" err="1"/>
              <a:t>free</a:t>
            </a:r>
            <a:r>
              <a:rPr lang="de-DE" sz="2000" dirty="0"/>
              <a:t> </a:t>
            </a:r>
            <a:r>
              <a:rPr lang="de-DE" sz="2000" dirty="0" err="1"/>
              <a:t>of</a:t>
            </a:r>
            <a:r>
              <a:rPr lang="de-DE" sz="2000" dirty="0"/>
              <a:t> </a:t>
            </a:r>
            <a:r>
              <a:rPr lang="de-DE" sz="2000" dirty="0" err="1"/>
              <a:t>charge</a:t>
            </a:r>
            <a:r>
              <a:rPr lang="de-DE" sz="2000" dirty="0"/>
              <a:t>, </a:t>
            </a:r>
            <a:r>
              <a:rPr lang="de-DE" sz="2000" dirty="0" err="1"/>
              <a:t>cloud-based</a:t>
            </a:r>
            <a:r>
              <a:rPr lang="de-DE" sz="2000" dirty="0"/>
              <a:t>, </a:t>
            </a:r>
            <a:r>
              <a:rPr lang="de-DE" sz="2000" dirty="0" err="1"/>
              <a:t>each</a:t>
            </a:r>
            <a:r>
              <a:rPr lang="de-DE" sz="2000" dirty="0"/>
              <a:t> </a:t>
            </a:r>
            <a:r>
              <a:rPr lang="de-DE" sz="2000" dirty="0" err="1"/>
              <a:t>user</a:t>
            </a:r>
            <a:r>
              <a:rPr lang="de-DE" sz="2000" dirty="0"/>
              <a:t> </a:t>
            </a:r>
            <a:r>
              <a:rPr lang="de-DE" sz="2000" dirty="0" err="1"/>
              <a:t>contributes</a:t>
            </a:r>
            <a:r>
              <a:rPr lang="de-DE" sz="2000" dirty="0"/>
              <a:t> </a:t>
            </a:r>
            <a:r>
              <a:rPr lang="de-DE" sz="2000" dirty="0" err="1"/>
              <a:t>training</a:t>
            </a:r>
            <a:r>
              <a:rPr lang="de-DE" sz="2000" dirty="0"/>
              <a:t> </a:t>
            </a:r>
            <a:r>
              <a:rPr lang="de-DE" sz="2000" dirty="0" err="1"/>
              <a:t>data</a:t>
            </a:r>
            <a:r>
              <a:rPr lang="de-DE" sz="2000" dirty="0"/>
              <a:t> </a:t>
            </a:r>
            <a:r>
              <a:rPr lang="de-DE" sz="2000" dirty="0" err="1"/>
              <a:t>to</a:t>
            </a:r>
            <a:r>
              <a:rPr lang="de-DE" sz="2000" dirty="0"/>
              <a:t> </a:t>
            </a:r>
            <a:r>
              <a:rPr lang="de-DE" sz="2000" dirty="0" err="1"/>
              <a:t>the</a:t>
            </a:r>
            <a:r>
              <a:rPr lang="de-DE" sz="2000" dirty="0"/>
              <a:t> </a:t>
            </a:r>
            <a:r>
              <a:rPr lang="de-DE" sz="2000" dirty="0" err="1"/>
              <a:t>community</a:t>
            </a:r>
            <a:r>
              <a:rPr lang="de-DE" sz="2000" dirty="0"/>
              <a:t>)</a:t>
            </a:r>
          </a:p>
          <a:p>
            <a:r>
              <a:rPr lang="de-DE" sz="2000" b="1" dirty="0"/>
              <a:t>OCR4all</a:t>
            </a:r>
            <a:r>
              <a:rPr lang="de-DE" sz="2000" dirty="0"/>
              <a:t> (</a:t>
            </a:r>
            <a:r>
              <a:rPr lang="de-DE" sz="2000" dirty="0" err="1"/>
              <a:t>free</a:t>
            </a:r>
            <a:r>
              <a:rPr lang="de-DE" sz="2000" dirty="0"/>
              <a:t> </a:t>
            </a:r>
            <a:r>
              <a:rPr lang="de-DE" sz="2000" dirty="0" err="1"/>
              <a:t>command</a:t>
            </a:r>
            <a:r>
              <a:rPr lang="de-DE" sz="2000" dirty="0"/>
              <a:t>-line OCR </a:t>
            </a:r>
            <a:r>
              <a:rPr lang="de-DE" sz="2000" dirty="0" err="1"/>
              <a:t>software</a:t>
            </a:r>
            <a:r>
              <a:rPr lang="de-DE" sz="2000" dirty="0"/>
              <a:t> </a:t>
            </a:r>
            <a:r>
              <a:rPr lang="de-DE" sz="2000" dirty="0" err="1"/>
              <a:t>for</a:t>
            </a:r>
            <a:r>
              <a:rPr lang="de-DE" sz="2000" dirty="0"/>
              <a:t> desktop-installation, </a:t>
            </a:r>
            <a:r>
              <a:rPr lang="de-DE" sz="2000" dirty="0" err="1"/>
              <a:t>difficult</a:t>
            </a:r>
            <a:r>
              <a:rPr lang="de-DE" sz="2000" dirty="0"/>
              <a:t> </a:t>
            </a:r>
            <a:r>
              <a:rPr lang="de-DE" sz="2000" dirty="0" err="1"/>
              <a:t>set-up</a:t>
            </a:r>
            <a:r>
              <a:rPr lang="de-DE" sz="2000" dirty="0"/>
              <a:t>, </a:t>
            </a:r>
            <a:r>
              <a:rPr lang="de-DE" sz="2000" dirty="0" err="1"/>
              <a:t>does</a:t>
            </a:r>
            <a:r>
              <a:rPr lang="de-DE" sz="2000" dirty="0"/>
              <a:t> not </a:t>
            </a:r>
            <a:r>
              <a:rPr lang="de-DE" sz="2000" dirty="0" err="1"/>
              <a:t>run</a:t>
            </a:r>
            <a:r>
              <a:rPr lang="de-DE" sz="2000" dirty="0"/>
              <a:t> </a:t>
            </a:r>
            <a:r>
              <a:rPr lang="de-DE" sz="2000" dirty="0" err="1"/>
              <a:t>smoothly</a:t>
            </a:r>
            <a:r>
              <a:rPr lang="de-DE" sz="2000" dirty="0"/>
              <a:t> on Windows)</a:t>
            </a:r>
          </a:p>
          <a:p>
            <a:r>
              <a:rPr lang="de-DE" sz="2000" b="1" dirty="0"/>
              <a:t>KRAKEN</a:t>
            </a:r>
            <a:r>
              <a:rPr lang="de-DE" sz="2000" dirty="0"/>
              <a:t> (Python </a:t>
            </a:r>
            <a:r>
              <a:rPr lang="de-DE" sz="2000" dirty="0" err="1"/>
              <a:t>package</a:t>
            </a:r>
            <a:r>
              <a:rPr lang="de-DE" sz="2000" dirty="0"/>
              <a:t> </a:t>
            </a:r>
            <a:r>
              <a:rPr lang="de-DE" sz="2000" dirty="0" err="1"/>
              <a:t>for</a:t>
            </a:r>
            <a:r>
              <a:rPr lang="de-DE" sz="2000" dirty="0"/>
              <a:t> OCR, </a:t>
            </a:r>
            <a:r>
              <a:rPr lang="de-DE" sz="2000" dirty="0" err="1"/>
              <a:t>usage</a:t>
            </a:r>
            <a:r>
              <a:rPr lang="de-DE" sz="2000" dirty="0"/>
              <a:t> not </a:t>
            </a:r>
            <a:r>
              <a:rPr lang="de-DE" sz="2000" dirty="0" err="1"/>
              <a:t>monitored</a:t>
            </a:r>
            <a:r>
              <a:rPr lang="de-DE" sz="2000" dirty="0"/>
              <a:t>, </a:t>
            </a:r>
            <a:r>
              <a:rPr lang="de-DE" sz="2000" dirty="0" err="1"/>
              <a:t>data</a:t>
            </a:r>
            <a:r>
              <a:rPr lang="de-DE" sz="2000" dirty="0"/>
              <a:t> do not </a:t>
            </a:r>
            <a:r>
              <a:rPr lang="de-DE" sz="2000" dirty="0" err="1"/>
              <a:t>need</a:t>
            </a:r>
            <a:r>
              <a:rPr lang="de-DE" sz="2000" dirty="0"/>
              <a:t> </a:t>
            </a:r>
            <a:r>
              <a:rPr lang="de-DE" sz="2000" dirty="0" err="1"/>
              <a:t>to</a:t>
            </a:r>
            <a:r>
              <a:rPr lang="de-DE" sz="2000" dirty="0"/>
              <a:t> </a:t>
            </a:r>
            <a:r>
              <a:rPr lang="de-DE" sz="2000" dirty="0" err="1"/>
              <a:t>be</a:t>
            </a:r>
            <a:r>
              <a:rPr lang="de-DE" sz="2000" dirty="0"/>
              <a:t> </a:t>
            </a:r>
            <a:r>
              <a:rPr lang="de-DE" sz="2000" dirty="0" err="1"/>
              <a:t>shared</a:t>
            </a:r>
            <a:r>
              <a:rPr lang="de-DE" sz="2000" dirty="0"/>
              <a:t> </a:t>
            </a:r>
            <a:r>
              <a:rPr lang="de-DE" sz="2000" dirty="0" err="1"/>
              <a:t>with</a:t>
            </a:r>
            <a:r>
              <a:rPr lang="de-DE" sz="2000" dirty="0"/>
              <a:t> </a:t>
            </a:r>
            <a:r>
              <a:rPr lang="de-DE" sz="2000" dirty="0" err="1"/>
              <a:t>developers</a:t>
            </a:r>
            <a:r>
              <a:rPr lang="de-DE" sz="2000" dirty="0"/>
              <a:t> </a:t>
            </a:r>
            <a:r>
              <a:rPr lang="de-DE" sz="2000" dirty="0" err="1"/>
              <a:t>or</a:t>
            </a:r>
            <a:r>
              <a:rPr lang="de-DE" sz="2000" dirty="0"/>
              <a:t> </a:t>
            </a:r>
            <a:r>
              <a:rPr lang="de-DE" sz="2000" dirty="0" err="1"/>
              <a:t>others</a:t>
            </a:r>
            <a:r>
              <a:rPr lang="de-DE" sz="2000" dirty="0"/>
              <a:t> </a:t>
            </a:r>
            <a:r>
              <a:rPr lang="de-DE" sz="2000" dirty="0" err="1"/>
              <a:t>users</a:t>
            </a:r>
            <a:r>
              <a:rPr lang="de-DE" sz="2000" dirty="0"/>
              <a:t>)</a:t>
            </a:r>
          </a:p>
          <a:p>
            <a:r>
              <a:rPr lang="de-DE" sz="2000" b="1" dirty="0"/>
              <a:t>ABBYY </a:t>
            </a:r>
            <a:r>
              <a:rPr lang="de-DE" sz="2000" b="1" dirty="0" err="1"/>
              <a:t>FineReader</a:t>
            </a:r>
            <a:r>
              <a:rPr lang="de-DE" sz="2000" dirty="0"/>
              <a:t> (</a:t>
            </a:r>
            <a:r>
              <a:rPr lang="de-DE" sz="2000" dirty="0" err="1"/>
              <a:t>one</a:t>
            </a:r>
            <a:r>
              <a:rPr lang="de-DE" sz="2000" dirty="0"/>
              <a:t> </a:t>
            </a:r>
            <a:r>
              <a:rPr lang="de-DE" sz="2000" dirty="0" err="1"/>
              <a:t>of</a:t>
            </a:r>
            <a:r>
              <a:rPr lang="de-DE" sz="2000" dirty="0"/>
              <a:t> </a:t>
            </a:r>
            <a:r>
              <a:rPr lang="de-DE" sz="2000" dirty="0" err="1"/>
              <a:t>the</a:t>
            </a:r>
            <a:r>
              <a:rPr lang="de-DE" sz="2000" dirty="0"/>
              <a:t> </a:t>
            </a:r>
            <a:r>
              <a:rPr lang="de-DE" sz="2000" dirty="0" err="1"/>
              <a:t>most</a:t>
            </a:r>
            <a:r>
              <a:rPr lang="de-DE" sz="2000" dirty="0"/>
              <a:t> </a:t>
            </a:r>
            <a:r>
              <a:rPr lang="de-DE" sz="2000" dirty="0" err="1"/>
              <a:t>popular</a:t>
            </a:r>
            <a:r>
              <a:rPr lang="de-DE" sz="2000" dirty="0"/>
              <a:t> </a:t>
            </a:r>
            <a:r>
              <a:rPr lang="de-DE" sz="2000" dirty="0" err="1"/>
              <a:t>proprietary</a:t>
            </a:r>
            <a:r>
              <a:rPr lang="de-DE" sz="2000" dirty="0"/>
              <a:t> OCR </a:t>
            </a:r>
            <a:r>
              <a:rPr lang="de-DE" sz="2000" dirty="0" err="1"/>
              <a:t>tools</a:t>
            </a:r>
            <a:r>
              <a:rPr lang="de-DE" sz="2000" dirty="0"/>
              <a:t>)</a:t>
            </a:r>
          </a:p>
          <a:p>
            <a:r>
              <a:rPr lang="de-DE" sz="2000" b="1" dirty="0" err="1"/>
              <a:t>Tesseract</a:t>
            </a:r>
            <a:r>
              <a:rPr lang="de-DE" sz="2000" dirty="0"/>
              <a:t> (</a:t>
            </a:r>
            <a:r>
              <a:rPr lang="en-US" sz="2000" dirty="0"/>
              <a:t>originally developed as proprietary software at Hewlett Packard labs in England and the US, released as open source in 2005, supported by Google since 2006, available for Linux as well as Windows and Mac OS X, high pre-processing requirements)</a:t>
            </a:r>
          </a:p>
          <a:p>
            <a:r>
              <a:rPr lang="de-DE" sz="2000" b="1" dirty="0"/>
              <a:t>PICCL/TICCL </a:t>
            </a:r>
            <a:r>
              <a:rPr lang="de-DE" sz="2000" dirty="0"/>
              <a:t>(</a:t>
            </a:r>
            <a:r>
              <a:rPr lang="de-DE" sz="2000" dirty="0" err="1"/>
              <a:t>free</a:t>
            </a:r>
            <a:r>
              <a:rPr lang="de-DE" sz="2000" dirty="0"/>
              <a:t> </a:t>
            </a:r>
            <a:r>
              <a:rPr lang="de-DE" sz="2000" dirty="0" err="1"/>
              <a:t>corpus</a:t>
            </a:r>
            <a:r>
              <a:rPr lang="de-DE" sz="2000" dirty="0"/>
              <a:t> </a:t>
            </a:r>
            <a:r>
              <a:rPr lang="de-DE" sz="2000" dirty="0" err="1"/>
              <a:t>building</a:t>
            </a:r>
            <a:r>
              <a:rPr lang="de-DE" sz="2000" dirty="0"/>
              <a:t> and </a:t>
            </a:r>
            <a:r>
              <a:rPr lang="de-DE" sz="2000" dirty="0" err="1"/>
              <a:t>corpus</a:t>
            </a:r>
            <a:r>
              <a:rPr lang="de-DE" sz="2000" dirty="0"/>
              <a:t> clean-</a:t>
            </a:r>
            <a:r>
              <a:rPr lang="de-DE" sz="2000" dirty="0" err="1"/>
              <a:t>up</a:t>
            </a:r>
            <a:r>
              <a:rPr lang="de-DE" sz="2000" dirty="0"/>
              <a:t> </a:t>
            </a:r>
            <a:r>
              <a:rPr lang="de-DE" sz="2000" dirty="0" err="1"/>
              <a:t>system</a:t>
            </a:r>
            <a:r>
              <a:rPr lang="de-DE" sz="2000" dirty="0"/>
              <a:t> </a:t>
            </a:r>
            <a:r>
              <a:rPr lang="de-DE" sz="2000" dirty="0" err="1"/>
              <a:t>performing</a:t>
            </a:r>
            <a:r>
              <a:rPr lang="de-DE" sz="2000" dirty="0"/>
              <a:t> </a:t>
            </a:r>
            <a:r>
              <a:rPr lang="de-DE" sz="2000" dirty="0" err="1"/>
              <a:t>spelling</a:t>
            </a:r>
            <a:r>
              <a:rPr lang="de-DE" sz="2000" dirty="0"/>
              <a:t> </a:t>
            </a:r>
            <a:r>
              <a:rPr lang="de-DE" sz="2000" dirty="0" err="1"/>
              <a:t>correction</a:t>
            </a:r>
            <a:r>
              <a:rPr lang="de-DE" sz="2000" dirty="0"/>
              <a:t> and OCR post-</a:t>
            </a:r>
            <a:r>
              <a:rPr lang="de-DE" sz="2000" dirty="0" err="1"/>
              <a:t>correction</a:t>
            </a:r>
            <a:r>
              <a:rPr lang="de-DE" sz="2000" dirty="0"/>
              <a:t>, </a:t>
            </a:r>
            <a:r>
              <a:rPr lang="de-DE" sz="2000" dirty="0" err="1"/>
              <a:t>developed</a:t>
            </a:r>
            <a:r>
              <a:rPr lang="de-DE" sz="2000" dirty="0"/>
              <a:t> </a:t>
            </a:r>
            <a:r>
              <a:rPr lang="de-DE" sz="2000" dirty="0" err="1"/>
              <a:t>for</a:t>
            </a:r>
            <a:r>
              <a:rPr lang="de-DE" sz="2000" dirty="0"/>
              <a:t> LINUX, </a:t>
            </a:r>
            <a:r>
              <a:rPr lang="de-DE" sz="2000" dirty="0" err="1"/>
              <a:t>requires</a:t>
            </a:r>
            <a:r>
              <a:rPr lang="de-DE" sz="2000" dirty="0"/>
              <a:t> virtual </a:t>
            </a:r>
            <a:r>
              <a:rPr lang="de-DE" sz="2000" dirty="0" err="1"/>
              <a:t>machine</a:t>
            </a:r>
            <a:r>
              <a:rPr lang="de-DE" sz="2000" dirty="0"/>
              <a:t> on Windows)</a:t>
            </a:r>
          </a:p>
          <a:p>
            <a:endParaRPr lang="de-DE" sz="2000" dirty="0"/>
          </a:p>
        </p:txBody>
      </p:sp>
    </p:spTree>
    <p:extLst>
      <p:ext uri="{BB962C8B-B14F-4D97-AF65-F5344CB8AC3E}">
        <p14:creationId xmlns:p14="http://schemas.microsoft.com/office/powerpoint/2010/main" val="51995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BB3531-C3BC-4F54-8D9F-85E6D7DF092D}"/>
              </a:ext>
            </a:extLst>
          </p:cNvPr>
          <p:cNvSpPr>
            <a:spLocks noGrp="1"/>
          </p:cNvSpPr>
          <p:nvPr>
            <p:ph type="title"/>
          </p:nvPr>
        </p:nvSpPr>
        <p:spPr>
          <a:xfrm>
            <a:off x="0" y="365760"/>
            <a:ext cx="11308080" cy="762000"/>
          </a:xfrm>
          <a:solidFill>
            <a:schemeClr val="bg2">
              <a:lumMod val="90000"/>
            </a:schemeClr>
          </a:solidFill>
        </p:spPr>
        <p:txBody>
          <a:bodyPr/>
          <a:lstStyle/>
          <a:p>
            <a:r>
              <a:rPr lang="de-DE" dirty="0"/>
              <a:t>GBV-Verbund: </a:t>
            </a:r>
            <a:r>
              <a:rPr lang="de-DE" dirty="0" err="1"/>
              <a:t>Intranda</a:t>
            </a:r>
            <a:r>
              <a:rPr lang="de-DE" dirty="0"/>
              <a:t> OCR Service</a:t>
            </a:r>
          </a:p>
        </p:txBody>
      </p:sp>
      <p:pic>
        <p:nvPicPr>
          <p:cNvPr id="4" name="Inhaltsplatzhalter 3">
            <a:extLst>
              <a:ext uri="{FF2B5EF4-FFF2-40B4-BE49-F238E27FC236}">
                <a16:creationId xmlns:a16="http://schemas.microsoft.com/office/drawing/2014/main" id="{18417DC7-C1E5-469E-9234-FC49D2D72C6B}"/>
              </a:ext>
            </a:extLst>
          </p:cNvPr>
          <p:cNvPicPr>
            <a:picLocks noGrp="1" noChangeAspect="1"/>
          </p:cNvPicPr>
          <p:nvPr>
            <p:ph idx="1"/>
          </p:nvPr>
        </p:nvPicPr>
        <p:blipFill rotWithShape="1">
          <a:blip r:embed="rId2"/>
          <a:srcRect t="4903" r="10492" b="55638"/>
          <a:stretch/>
        </p:blipFill>
        <p:spPr>
          <a:xfrm>
            <a:off x="389604" y="2011680"/>
            <a:ext cx="9874028" cy="2448560"/>
          </a:xfrm>
          <a:prstGeom prst="rect">
            <a:avLst/>
          </a:prstGeom>
        </p:spPr>
      </p:pic>
      <p:pic>
        <p:nvPicPr>
          <p:cNvPr id="5" name="Grafik 4">
            <a:extLst>
              <a:ext uri="{FF2B5EF4-FFF2-40B4-BE49-F238E27FC236}">
                <a16:creationId xmlns:a16="http://schemas.microsoft.com/office/drawing/2014/main" id="{5D625C70-58F1-4017-AD98-C4789E878C98}"/>
              </a:ext>
            </a:extLst>
          </p:cNvPr>
          <p:cNvPicPr>
            <a:picLocks noChangeAspect="1"/>
          </p:cNvPicPr>
          <p:nvPr/>
        </p:nvPicPr>
        <p:blipFill rotWithShape="1">
          <a:blip r:embed="rId3"/>
          <a:srcRect l="10150" t="11111" r="37334" b="18074"/>
          <a:stretch/>
        </p:blipFill>
        <p:spPr>
          <a:xfrm>
            <a:off x="5638800" y="2483180"/>
            <a:ext cx="5427472" cy="4116679"/>
          </a:xfrm>
          <a:prstGeom prst="rect">
            <a:avLst/>
          </a:prstGeom>
        </p:spPr>
      </p:pic>
    </p:spTree>
    <p:extLst>
      <p:ext uri="{BB962C8B-B14F-4D97-AF65-F5344CB8AC3E}">
        <p14:creationId xmlns:p14="http://schemas.microsoft.com/office/powerpoint/2010/main" val="421188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3D60F1-BAE9-40C9-8827-2501B03BC32D}"/>
              </a:ext>
            </a:extLst>
          </p:cNvPr>
          <p:cNvSpPr>
            <a:spLocks noGrp="1"/>
          </p:cNvSpPr>
          <p:nvPr>
            <p:ph type="title"/>
          </p:nvPr>
        </p:nvSpPr>
        <p:spPr>
          <a:xfrm>
            <a:off x="0" y="426720"/>
            <a:ext cx="11297920" cy="807402"/>
          </a:xfrm>
          <a:solidFill>
            <a:schemeClr val="bg2"/>
          </a:solidFill>
        </p:spPr>
        <p:txBody>
          <a:bodyPr/>
          <a:lstStyle/>
          <a:p>
            <a:r>
              <a:rPr lang="de-DE" dirty="0"/>
              <a:t>And </a:t>
            </a:r>
            <a:r>
              <a:rPr lang="de-DE" dirty="0" err="1"/>
              <a:t>the</a:t>
            </a:r>
            <a:r>
              <a:rPr lang="de-DE" dirty="0"/>
              <a:t> </a:t>
            </a:r>
            <a:r>
              <a:rPr lang="de-DE" dirty="0" err="1"/>
              <a:t>development</a:t>
            </a:r>
            <a:r>
              <a:rPr lang="de-DE" dirty="0"/>
              <a:t> </a:t>
            </a:r>
            <a:r>
              <a:rPr lang="de-DE" dirty="0" err="1"/>
              <a:t>continues</a:t>
            </a:r>
            <a:r>
              <a:rPr lang="de-DE" dirty="0"/>
              <a:t>…</a:t>
            </a:r>
          </a:p>
        </p:txBody>
      </p:sp>
      <p:pic>
        <p:nvPicPr>
          <p:cNvPr id="4" name="Grafik 3">
            <a:extLst>
              <a:ext uri="{FF2B5EF4-FFF2-40B4-BE49-F238E27FC236}">
                <a16:creationId xmlns:a16="http://schemas.microsoft.com/office/drawing/2014/main" id="{CA81582A-0FBE-4180-A88A-7C5C90BAC826}"/>
              </a:ext>
            </a:extLst>
          </p:cNvPr>
          <p:cNvPicPr>
            <a:picLocks noChangeAspect="1"/>
          </p:cNvPicPr>
          <p:nvPr/>
        </p:nvPicPr>
        <p:blipFill rotWithShape="1">
          <a:blip r:embed="rId2"/>
          <a:srcRect l="10150" t="19111" r="10350" b="5334"/>
          <a:stretch/>
        </p:blipFill>
        <p:spPr>
          <a:xfrm>
            <a:off x="1847984" y="1630297"/>
            <a:ext cx="8496031" cy="4541903"/>
          </a:xfrm>
          <a:prstGeom prst="rect">
            <a:avLst/>
          </a:prstGeom>
        </p:spPr>
      </p:pic>
    </p:spTree>
    <p:extLst>
      <p:ext uri="{BB962C8B-B14F-4D97-AF65-F5344CB8AC3E}">
        <p14:creationId xmlns:p14="http://schemas.microsoft.com/office/powerpoint/2010/main" val="2088362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9BF9-E240-4002-AEA7-9E0A31F32E97}"/>
              </a:ext>
            </a:extLst>
          </p:cNvPr>
          <p:cNvSpPr>
            <a:spLocks noGrp="1"/>
          </p:cNvSpPr>
          <p:nvPr>
            <p:ph type="title"/>
          </p:nvPr>
        </p:nvSpPr>
        <p:spPr>
          <a:xfrm>
            <a:off x="0" y="308532"/>
            <a:ext cx="11296357" cy="704342"/>
          </a:xfrm>
          <a:solidFill>
            <a:schemeClr val="bg2"/>
          </a:solidFill>
        </p:spPr>
        <p:txBody>
          <a:bodyPr>
            <a:normAutofit fontScale="90000"/>
          </a:bodyPr>
          <a:lstStyle/>
          <a:p>
            <a:pPr algn="ctr"/>
            <a:r>
              <a:rPr lang="de-DE" dirty="0"/>
              <a:t>PROs and CONs </a:t>
            </a:r>
            <a:r>
              <a:rPr lang="de-DE" dirty="0" err="1"/>
              <a:t>of</a:t>
            </a:r>
            <a:r>
              <a:rPr lang="de-DE" dirty="0"/>
              <a:t> open-source OCR </a:t>
            </a:r>
            <a:r>
              <a:rPr lang="de-DE" dirty="0" err="1"/>
              <a:t>software</a:t>
            </a:r>
            <a:r>
              <a:rPr lang="de-DE" dirty="0"/>
              <a:t>:</a:t>
            </a:r>
          </a:p>
        </p:txBody>
      </p:sp>
      <p:sp>
        <p:nvSpPr>
          <p:cNvPr id="3" name="Content Placeholder 2">
            <a:extLst>
              <a:ext uri="{FF2B5EF4-FFF2-40B4-BE49-F238E27FC236}">
                <a16:creationId xmlns:a16="http://schemas.microsoft.com/office/drawing/2014/main" id="{9A7B1E8B-C5A3-4A12-8B66-FEE48B729F98}"/>
              </a:ext>
            </a:extLst>
          </p:cNvPr>
          <p:cNvSpPr>
            <a:spLocks noGrp="1"/>
          </p:cNvSpPr>
          <p:nvPr>
            <p:ph idx="1"/>
          </p:nvPr>
        </p:nvSpPr>
        <p:spPr>
          <a:xfrm>
            <a:off x="6203852" y="1828799"/>
            <a:ext cx="4862270" cy="4720669"/>
          </a:xfrm>
        </p:spPr>
        <p:txBody>
          <a:bodyPr>
            <a:normAutofit fontScale="92500" lnSpcReduction="20000"/>
          </a:bodyPr>
          <a:lstStyle/>
          <a:p>
            <a:pPr marL="0" indent="0">
              <a:buNone/>
            </a:pPr>
            <a:r>
              <a:rPr lang="de-DE" sz="2400" b="1" dirty="0"/>
              <a:t>CONs:</a:t>
            </a:r>
          </a:p>
          <a:p>
            <a:r>
              <a:rPr lang="de-DE" sz="2400" dirty="0" err="1"/>
              <a:t>takes</a:t>
            </a:r>
            <a:r>
              <a:rPr lang="de-DE" sz="2400" dirty="0"/>
              <a:t> </a:t>
            </a:r>
            <a:r>
              <a:rPr lang="de-DE" sz="2400" dirty="0" err="1"/>
              <a:t>up</a:t>
            </a:r>
            <a:r>
              <a:rPr lang="de-DE" sz="2400" dirty="0"/>
              <a:t> a </a:t>
            </a:r>
            <a:r>
              <a:rPr lang="de-DE" sz="2400" dirty="0" err="1"/>
              <a:t>lot</a:t>
            </a:r>
            <a:r>
              <a:rPr lang="de-DE" sz="2400" dirty="0"/>
              <a:t> </a:t>
            </a:r>
            <a:r>
              <a:rPr lang="de-DE" sz="2400" dirty="0" err="1"/>
              <a:t>of</a:t>
            </a:r>
            <a:r>
              <a:rPr lang="de-DE" sz="2400" dirty="0"/>
              <a:t> </a:t>
            </a:r>
            <a:r>
              <a:rPr lang="de-DE" sz="2400" dirty="0" err="1"/>
              <a:t>storage</a:t>
            </a:r>
            <a:r>
              <a:rPr lang="de-DE" sz="2400" dirty="0"/>
              <a:t> </a:t>
            </a:r>
            <a:r>
              <a:rPr lang="de-DE" sz="2400" dirty="0" err="1"/>
              <a:t>space</a:t>
            </a:r>
            <a:endParaRPr lang="de-DE" sz="2400" dirty="0"/>
          </a:p>
          <a:p>
            <a:r>
              <a:rPr lang="de-DE" sz="2400" dirty="0" err="1"/>
              <a:t>difficult</a:t>
            </a:r>
            <a:r>
              <a:rPr lang="de-DE" sz="2400" dirty="0"/>
              <a:t> </a:t>
            </a:r>
            <a:r>
              <a:rPr lang="de-DE" sz="2400" dirty="0" err="1"/>
              <a:t>installation</a:t>
            </a:r>
            <a:endParaRPr lang="de-DE" sz="2400" dirty="0"/>
          </a:p>
          <a:p>
            <a:r>
              <a:rPr lang="de-DE" sz="2400" dirty="0" err="1"/>
              <a:t>often</a:t>
            </a:r>
            <a:r>
              <a:rPr lang="de-DE" sz="2400" dirty="0"/>
              <a:t> limited </a:t>
            </a:r>
            <a:r>
              <a:rPr lang="de-DE" sz="2400" dirty="0" err="1"/>
              <a:t>performance</a:t>
            </a:r>
            <a:r>
              <a:rPr lang="de-DE" sz="2400" dirty="0"/>
              <a:t> on Windows and Mac)</a:t>
            </a:r>
          </a:p>
          <a:p>
            <a:r>
              <a:rPr lang="de-DE" sz="2400" dirty="0" err="1"/>
              <a:t>usually</a:t>
            </a:r>
            <a:r>
              <a:rPr lang="de-DE" sz="2400" dirty="0"/>
              <a:t> </a:t>
            </a:r>
            <a:r>
              <a:rPr lang="de-DE" sz="2400" dirty="0" err="1"/>
              <a:t>requires</a:t>
            </a:r>
            <a:r>
              <a:rPr lang="de-DE" sz="2400" dirty="0"/>
              <a:t> </a:t>
            </a:r>
            <a:r>
              <a:rPr lang="de-DE" sz="2400" dirty="0" err="1"/>
              <a:t>command</a:t>
            </a:r>
            <a:r>
              <a:rPr lang="de-DE" sz="2400" dirty="0"/>
              <a:t>-line </a:t>
            </a:r>
            <a:r>
              <a:rPr lang="de-DE" sz="2400" dirty="0" err="1"/>
              <a:t>operation</a:t>
            </a:r>
            <a:r>
              <a:rPr lang="de-DE" sz="2400" dirty="0"/>
              <a:t> (</a:t>
            </a:r>
            <a:r>
              <a:rPr lang="de-DE" sz="2400" dirty="0" err="1"/>
              <a:t>no</a:t>
            </a:r>
            <a:r>
              <a:rPr lang="de-DE" sz="2400" dirty="0"/>
              <a:t> GUI)</a:t>
            </a:r>
          </a:p>
          <a:p>
            <a:r>
              <a:rPr lang="de-DE" sz="2400" dirty="0" err="1"/>
              <a:t>conducting</a:t>
            </a:r>
            <a:r>
              <a:rPr lang="de-DE" sz="2400" dirty="0"/>
              <a:t> own </a:t>
            </a:r>
            <a:r>
              <a:rPr lang="de-DE" sz="2400" dirty="0" err="1"/>
              <a:t>training</a:t>
            </a:r>
            <a:r>
              <a:rPr lang="de-DE" sz="2400" dirty="0"/>
              <a:t> </a:t>
            </a:r>
            <a:r>
              <a:rPr lang="de-DE" sz="2400" dirty="0" err="1"/>
              <a:t>can</a:t>
            </a:r>
            <a:r>
              <a:rPr lang="de-DE" sz="2400" dirty="0"/>
              <a:t> </a:t>
            </a:r>
            <a:r>
              <a:rPr lang="de-DE" sz="2400" dirty="0" err="1"/>
              <a:t>be</a:t>
            </a:r>
            <a:r>
              <a:rPr lang="de-DE" sz="2400" dirty="0"/>
              <a:t> time-</a:t>
            </a:r>
            <a:r>
              <a:rPr lang="de-DE" sz="2400" dirty="0" err="1"/>
              <a:t>consuming</a:t>
            </a:r>
            <a:endParaRPr lang="de-DE" sz="2400" dirty="0"/>
          </a:p>
          <a:p>
            <a:r>
              <a:rPr lang="de-DE" sz="2400" dirty="0" err="1"/>
              <a:t>copyright</a:t>
            </a:r>
            <a:r>
              <a:rPr lang="de-DE" sz="2400" dirty="0"/>
              <a:t> </a:t>
            </a:r>
            <a:r>
              <a:rPr lang="de-DE" sz="2400" dirty="0" err="1"/>
              <a:t>issues</a:t>
            </a:r>
            <a:r>
              <a:rPr lang="de-DE" sz="2400" dirty="0"/>
              <a:t> </a:t>
            </a:r>
            <a:r>
              <a:rPr lang="de-DE" sz="2400" dirty="0" err="1"/>
              <a:t>if</a:t>
            </a:r>
            <a:r>
              <a:rPr lang="de-DE" sz="2400" dirty="0"/>
              <a:t> </a:t>
            </a:r>
            <a:r>
              <a:rPr lang="de-DE" sz="2400" dirty="0" err="1"/>
              <a:t>software</a:t>
            </a:r>
            <a:r>
              <a:rPr lang="de-DE" sz="2400" dirty="0"/>
              <a:t> </a:t>
            </a:r>
            <a:r>
              <a:rPr lang="de-DE" sz="2400" dirty="0" err="1"/>
              <a:t>provider</a:t>
            </a:r>
            <a:r>
              <a:rPr lang="de-DE" sz="2400" dirty="0"/>
              <a:t> </a:t>
            </a:r>
            <a:r>
              <a:rPr lang="de-DE" sz="2400" dirty="0" err="1"/>
              <a:t>requires</a:t>
            </a:r>
            <a:r>
              <a:rPr lang="de-DE" sz="2400" dirty="0"/>
              <a:t> </a:t>
            </a:r>
            <a:r>
              <a:rPr lang="de-DE" sz="2400" dirty="0" err="1"/>
              <a:t>you</a:t>
            </a:r>
            <a:r>
              <a:rPr lang="de-DE" sz="2400" dirty="0"/>
              <a:t> </a:t>
            </a:r>
            <a:r>
              <a:rPr lang="de-DE" sz="2400" dirty="0" err="1"/>
              <a:t>to</a:t>
            </a:r>
            <a:r>
              <a:rPr lang="de-DE" sz="2400" dirty="0"/>
              <a:t> </a:t>
            </a:r>
            <a:r>
              <a:rPr lang="de-DE" sz="2400" dirty="0" err="1"/>
              <a:t>ingest</a:t>
            </a:r>
            <a:r>
              <a:rPr lang="de-DE" sz="2400" dirty="0"/>
              <a:t> </a:t>
            </a:r>
            <a:r>
              <a:rPr lang="de-DE" sz="2400" dirty="0" err="1"/>
              <a:t>your</a:t>
            </a:r>
            <a:r>
              <a:rPr lang="de-DE" sz="2400" dirty="0"/>
              <a:t> (</a:t>
            </a:r>
            <a:r>
              <a:rPr lang="de-DE" sz="2400" dirty="0" err="1"/>
              <a:t>training</a:t>
            </a:r>
            <a:r>
              <a:rPr lang="de-DE" sz="2400" dirty="0"/>
              <a:t>) </a:t>
            </a:r>
            <a:r>
              <a:rPr lang="de-DE" sz="2400" dirty="0" err="1"/>
              <a:t>data</a:t>
            </a:r>
            <a:r>
              <a:rPr lang="de-DE" sz="2400" dirty="0"/>
              <a:t> </a:t>
            </a:r>
            <a:r>
              <a:rPr lang="de-DE" sz="2400" dirty="0" err="1"/>
              <a:t>into</a:t>
            </a:r>
            <a:r>
              <a:rPr lang="de-DE" sz="2400" dirty="0"/>
              <a:t> a </a:t>
            </a:r>
            <a:r>
              <a:rPr lang="de-DE" sz="2400" dirty="0" err="1"/>
              <a:t>public</a:t>
            </a:r>
            <a:r>
              <a:rPr lang="de-DE" sz="2400" dirty="0"/>
              <a:t> </a:t>
            </a:r>
            <a:r>
              <a:rPr lang="de-DE" sz="2400" dirty="0" err="1"/>
              <a:t>pool</a:t>
            </a:r>
            <a:endParaRPr lang="de-DE" sz="2400" dirty="0"/>
          </a:p>
        </p:txBody>
      </p:sp>
      <p:sp>
        <p:nvSpPr>
          <p:cNvPr id="4" name="Content Placeholder 2">
            <a:extLst>
              <a:ext uri="{FF2B5EF4-FFF2-40B4-BE49-F238E27FC236}">
                <a16:creationId xmlns:a16="http://schemas.microsoft.com/office/drawing/2014/main" id="{2A72F26A-54D9-4A6E-A98F-568C55698251}"/>
              </a:ext>
            </a:extLst>
          </p:cNvPr>
          <p:cNvSpPr txBox="1">
            <a:spLocks/>
          </p:cNvSpPr>
          <p:nvPr/>
        </p:nvSpPr>
        <p:spPr>
          <a:xfrm>
            <a:off x="392966" y="1639464"/>
            <a:ext cx="5032014" cy="1927274"/>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de-DE" sz="2400" b="1" dirty="0"/>
              <a:t>PROs:</a:t>
            </a:r>
          </a:p>
          <a:p>
            <a:r>
              <a:rPr lang="de-DE" sz="2400" dirty="0"/>
              <a:t>flexible </a:t>
            </a:r>
            <a:r>
              <a:rPr lang="de-DE" sz="2400" dirty="0" err="1"/>
              <a:t>integration</a:t>
            </a:r>
            <a:r>
              <a:rPr lang="de-DE" sz="2400" dirty="0"/>
              <a:t> </a:t>
            </a:r>
            <a:r>
              <a:rPr lang="de-DE" sz="2400" dirty="0" err="1"/>
              <a:t>of</a:t>
            </a:r>
            <a:r>
              <a:rPr lang="de-DE" sz="2400" dirty="0"/>
              <a:t> </a:t>
            </a:r>
            <a:r>
              <a:rPr lang="de-DE" sz="2400" dirty="0" err="1"/>
              <a:t>historical</a:t>
            </a:r>
            <a:r>
              <a:rPr lang="de-DE" sz="2400" dirty="0"/>
              <a:t> </a:t>
            </a:r>
            <a:r>
              <a:rPr lang="de-DE" sz="2400" dirty="0" err="1"/>
              <a:t>texts</a:t>
            </a:r>
            <a:r>
              <a:rPr lang="de-DE" sz="2400" dirty="0"/>
              <a:t> in different digital </a:t>
            </a:r>
            <a:r>
              <a:rPr lang="de-DE" sz="2400" dirty="0" err="1"/>
              <a:t>formats</a:t>
            </a:r>
            <a:endParaRPr lang="de-DE" sz="2400" dirty="0"/>
          </a:p>
          <a:p>
            <a:r>
              <a:rPr lang="de-DE" sz="2400" dirty="0" err="1"/>
              <a:t>adaptable</a:t>
            </a:r>
            <a:r>
              <a:rPr lang="de-DE" sz="2400" dirty="0"/>
              <a:t> </a:t>
            </a:r>
            <a:r>
              <a:rPr lang="de-DE" sz="2400" dirty="0" err="1"/>
              <a:t>to</a:t>
            </a:r>
            <a:r>
              <a:rPr lang="de-DE" sz="2400" dirty="0"/>
              <a:t> multiple </a:t>
            </a:r>
            <a:r>
              <a:rPr lang="de-DE" sz="2400" dirty="0" err="1"/>
              <a:t>languages</a:t>
            </a:r>
            <a:r>
              <a:rPr lang="de-DE" sz="2400" dirty="0"/>
              <a:t> and </a:t>
            </a:r>
            <a:r>
              <a:rPr lang="de-DE" sz="2400" dirty="0" err="1"/>
              <a:t>new</a:t>
            </a:r>
            <a:r>
              <a:rPr lang="de-DE" sz="2400" dirty="0"/>
              <a:t> </a:t>
            </a:r>
            <a:r>
              <a:rPr lang="de-DE" sz="2400" dirty="0" err="1"/>
              <a:t>fonts</a:t>
            </a:r>
            <a:r>
              <a:rPr lang="de-DE" sz="2400" dirty="0"/>
              <a:t> / </a:t>
            </a:r>
            <a:r>
              <a:rPr lang="de-DE" sz="2400" dirty="0" err="1"/>
              <a:t>page</a:t>
            </a:r>
            <a:r>
              <a:rPr lang="de-DE" sz="2400" dirty="0"/>
              <a:t> </a:t>
            </a:r>
            <a:r>
              <a:rPr lang="de-DE" sz="2400" dirty="0" err="1"/>
              <a:t>layouts</a:t>
            </a:r>
            <a:endParaRPr lang="de-DE" sz="2400" dirty="0"/>
          </a:p>
          <a:p>
            <a:endParaRPr lang="de-DE" dirty="0"/>
          </a:p>
        </p:txBody>
      </p:sp>
      <p:sp>
        <p:nvSpPr>
          <p:cNvPr id="5" name="Rectangle 4">
            <a:extLst>
              <a:ext uri="{FF2B5EF4-FFF2-40B4-BE49-F238E27FC236}">
                <a16:creationId xmlns:a16="http://schemas.microsoft.com/office/drawing/2014/main" id="{FEB6D125-00DB-4230-88FC-641B9E8F5BD5}"/>
              </a:ext>
            </a:extLst>
          </p:cNvPr>
          <p:cNvSpPr/>
          <p:nvPr/>
        </p:nvSpPr>
        <p:spPr>
          <a:xfrm>
            <a:off x="351693" y="6180136"/>
            <a:ext cx="3809056" cy="369332"/>
          </a:xfrm>
          <a:prstGeom prst="rect">
            <a:avLst/>
          </a:prstGeom>
        </p:spPr>
        <p:txBody>
          <a:bodyPr wrap="none">
            <a:spAutoFit/>
          </a:bodyPr>
          <a:lstStyle/>
          <a:p>
            <a:r>
              <a:rPr lang="en-US" dirty="0"/>
              <a:t>Photo by </a:t>
            </a:r>
            <a:r>
              <a:rPr lang="en-US" dirty="0">
                <a:hlinkClick r:id="rId2"/>
              </a:rPr>
              <a:t>Luca Bravo</a:t>
            </a:r>
            <a:r>
              <a:rPr lang="en-US" dirty="0"/>
              <a:t> on </a:t>
            </a:r>
            <a:r>
              <a:rPr lang="en-US" dirty="0" err="1">
                <a:hlinkClick r:id="rId3"/>
              </a:rPr>
              <a:t>Unsplash</a:t>
            </a:r>
            <a:endParaRPr lang="en-US" dirty="0"/>
          </a:p>
        </p:txBody>
      </p:sp>
      <p:pic>
        <p:nvPicPr>
          <p:cNvPr id="7" name="Picture 6">
            <a:extLst>
              <a:ext uri="{FF2B5EF4-FFF2-40B4-BE49-F238E27FC236}">
                <a16:creationId xmlns:a16="http://schemas.microsoft.com/office/drawing/2014/main" id="{D92A447A-CE88-41A2-A7F0-7FF7EFEFD99E}"/>
              </a:ext>
            </a:extLst>
          </p:cNvPr>
          <p:cNvPicPr>
            <a:picLocks noChangeAspect="1"/>
          </p:cNvPicPr>
          <p:nvPr/>
        </p:nvPicPr>
        <p:blipFill rotWithShape="1">
          <a:blip r:embed="rId4">
            <a:extLst>
              <a:ext uri="{28A0092B-C50C-407E-A947-70E740481C1C}">
                <a14:useLocalDpi xmlns:a14="http://schemas.microsoft.com/office/drawing/2010/main" val="0"/>
              </a:ext>
            </a:extLst>
          </a:blip>
          <a:srcRect b="21732"/>
          <a:stretch/>
        </p:blipFill>
        <p:spPr>
          <a:xfrm>
            <a:off x="392966" y="3566738"/>
            <a:ext cx="4862271" cy="2537087"/>
          </a:xfrm>
          <a:prstGeom prst="rect">
            <a:avLst/>
          </a:prstGeom>
        </p:spPr>
      </p:pic>
    </p:spTree>
    <p:extLst>
      <p:ext uri="{BB962C8B-B14F-4D97-AF65-F5344CB8AC3E}">
        <p14:creationId xmlns:p14="http://schemas.microsoft.com/office/powerpoint/2010/main" val="1852283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87F1C-6E0E-485F-A6EE-12A9876A552A}"/>
              </a:ext>
            </a:extLst>
          </p:cNvPr>
          <p:cNvSpPr>
            <a:spLocks noGrp="1"/>
          </p:cNvSpPr>
          <p:nvPr>
            <p:ph type="title"/>
          </p:nvPr>
        </p:nvSpPr>
        <p:spPr>
          <a:xfrm>
            <a:off x="0" y="365760"/>
            <a:ext cx="11287760" cy="822960"/>
          </a:xfrm>
          <a:solidFill>
            <a:schemeClr val="bg2">
              <a:lumMod val="90000"/>
            </a:schemeClr>
          </a:solidFill>
        </p:spPr>
        <p:txBody>
          <a:bodyPr/>
          <a:lstStyle/>
          <a:p>
            <a:r>
              <a:rPr lang="de-DE" dirty="0" err="1"/>
              <a:t>How</a:t>
            </a:r>
            <a:r>
              <a:rPr lang="de-DE" dirty="0"/>
              <a:t> reliable </a:t>
            </a:r>
            <a:r>
              <a:rPr lang="de-DE" dirty="0" err="1"/>
              <a:t>are</a:t>
            </a:r>
            <a:r>
              <a:rPr lang="de-DE" dirty="0"/>
              <a:t> </a:t>
            </a:r>
            <a:r>
              <a:rPr lang="de-DE" dirty="0" err="1"/>
              <a:t>current</a:t>
            </a:r>
            <a:r>
              <a:rPr lang="de-DE" dirty="0"/>
              <a:t> OCR </a:t>
            </a:r>
            <a:r>
              <a:rPr lang="de-DE" dirty="0" err="1"/>
              <a:t>tools</a:t>
            </a:r>
            <a:r>
              <a:rPr lang="de-DE" dirty="0"/>
              <a:t>?</a:t>
            </a:r>
          </a:p>
        </p:txBody>
      </p:sp>
      <p:pic>
        <p:nvPicPr>
          <p:cNvPr id="5" name="Inhaltsplatzhalter 4">
            <a:extLst>
              <a:ext uri="{FF2B5EF4-FFF2-40B4-BE49-F238E27FC236}">
                <a16:creationId xmlns:a16="http://schemas.microsoft.com/office/drawing/2014/main" id="{957AE339-3D70-4087-91F5-7BE8E69D82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5504" y="1525065"/>
            <a:ext cx="5116384" cy="5192329"/>
          </a:xfrm>
        </p:spPr>
      </p:pic>
      <p:sp>
        <p:nvSpPr>
          <p:cNvPr id="6" name="Textfeld 5">
            <a:extLst>
              <a:ext uri="{FF2B5EF4-FFF2-40B4-BE49-F238E27FC236}">
                <a16:creationId xmlns:a16="http://schemas.microsoft.com/office/drawing/2014/main" id="{C346B11D-3613-4418-A745-F64410D6F2E9}"/>
              </a:ext>
            </a:extLst>
          </p:cNvPr>
          <p:cNvSpPr txBox="1"/>
          <p:nvPr/>
        </p:nvSpPr>
        <p:spPr>
          <a:xfrm>
            <a:off x="234696" y="1839769"/>
            <a:ext cx="5242560" cy="1754326"/>
          </a:xfrm>
          <a:prstGeom prst="rect">
            <a:avLst/>
          </a:prstGeom>
          <a:noFill/>
        </p:spPr>
        <p:txBody>
          <a:bodyPr wrap="square" rtlCol="0">
            <a:spAutoFit/>
          </a:bodyPr>
          <a:lstStyle/>
          <a:p>
            <a:r>
              <a:rPr lang="de-DE" dirty="0" err="1"/>
              <a:t>Results</a:t>
            </a:r>
            <a:r>
              <a:rPr lang="de-DE" dirty="0"/>
              <a:t> </a:t>
            </a:r>
            <a:r>
              <a:rPr lang="de-DE" dirty="0" err="1"/>
              <a:t>based</a:t>
            </a:r>
            <a:r>
              <a:rPr lang="de-DE" dirty="0"/>
              <a:t> on an OCR </a:t>
            </a:r>
            <a:r>
              <a:rPr lang="de-DE" dirty="0" err="1"/>
              <a:t>test</a:t>
            </a:r>
            <a:r>
              <a:rPr lang="de-DE" dirty="0"/>
              <a:t> </a:t>
            </a:r>
            <a:r>
              <a:rPr lang="de-DE" dirty="0" err="1"/>
              <a:t>based</a:t>
            </a:r>
            <a:r>
              <a:rPr lang="de-DE" dirty="0"/>
              <a:t> on </a:t>
            </a:r>
            <a:r>
              <a:rPr lang="de-DE" dirty="0" err="1"/>
              <a:t>the</a:t>
            </a:r>
            <a:r>
              <a:rPr lang="de-DE" dirty="0"/>
              <a:t> US </a:t>
            </a:r>
            <a:r>
              <a:rPr lang="de-DE" dirty="0" err="1"/>
              <a:t>driver‘s</a:t>
            </a:r>
            <a:r>
              <a:rPr lang="de-DE" dirty="0"/>
              <a:t> </a:t>
            </a:r>
            <a:r>
              <a:rPr lang="de-DE" dirty="0" err="1"/>
              <a:t>licence</a:t>
            </a:r>
            <a:r>
              <a:rPr lang="de-DE" dirty="0"/>
              <a:t>, </a:t>
            </a:r>
            <a:r>
              <a:rPr lang="de-DE" dirty="0" err="1"/>
              <a:t>published</a:t>
            </a:r>
            <a:r>
              <a:rPr lang="de-DE" dirty="0"/>
              <a:t> on September 18, 2019:</a:t>
            </a:r>
          </a:p>
          <a:p>
            <a:endParaRPr lang="de-DE" dirty="0"/>
          </a:p>
          <a:p>
            <a:r>
              <a:rPr lang="de-DE" dirty="0"/>
              <a:t>https://mobidev.biz/blog/ocr-machine-learning-implementation</a:t>
            </a:r>
          </a:p>
        </p:txBody>
      </p:sp>
      <p:pic>
        <p:nvPicPr>
          <p:cNvPr id="8" name="Grafik 7">
            <a:extLst>
              <a:ext uri="{FF2B5EF4-FFF2-40B4-BE49-F238E27FC236}">
                <a16:creationId xmlns:a16="http://schemas.microsoft.com/office/drawing/2014/main" id="{00703AB8-42E2-4E37-8754-1A795836E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60" y="3927621"/>
            <a:ext cx="4065859" cy="2564619"/>
          </a:xfrm>
          <a:prstGeom prst="rect">
            <a:avLst/>
          </a:prstGeom>
        </p:spPr>
      </p:pic>
    </p:spTree>
    <p:extLst>
      <p:ext uri="{BB962C8B-B14F-4D97-AF65-F5344CB8AC3E}">
        <p14:creationId xmlns:p14="http://schemas.microsoft.com/office/powerpoint/2010/main" val="216925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55D25-F8D8-4DD0-B699-A90B979C60B7}"/>
              </a:ext>
            </a:extLst>
          </p:cNvPr>
          <p:cNvSpPr>
            <a:spLocks noGrp="1"/>
          </p:cNvSpPr>
          <p:nvPr>
            <p:ph type="title"/>
          </p:nvPr>
        </p:nvSpPr>
        <p:spPr>
          <a:xfrm>
            <a:off x="0" y="208699"/>
            <a:ext cx="11287464" cy="732560"/>
          </a:xfrm>
          <a:solidFill>
            <a:schemeClr val="bg2"/>
          </a:solidFill>
        </p:spPr>
        <p:txBody>
          <a:bodyPr>
            <a:normAutofit/>
          </a:bodyPr>
          <a:lstStyle/>
          <a:p>
            <a:pPr algn="ctr"/>
            <a:r>
              <a:rPr lang="de-DE" sz="3600" dirty="0" err="1"/>
              <a:t>How</a:t>
            </a:r>
            <a:r>
              <a:rPr lang="de-DE" sz="3600" dirty="0"/>
              <a:t> </a:t>
            </a:r>
            <a:r>
              <a:rPr lang="de-DE" sz="3600" dirty="0" err="1"/>
              <a:t>can</a:t>
            </a:r>
            <a:r>
              <a:rPr lang="de-DE" sz="3600" dirty="0"/>
              <a:t> </a:t>
            </a:r>
            <a:r>
              <a:rPr lang="de-DE" sz="3600" dirty="0" err="1"/>
              <a:t>we</a:t>
            </a:r>
            <a:r>
              <a:rPr lang="de-DE" sz="3600" dirty="0"/>
              <a:t> </a:t>
            </a:r>
            <a:r>
              <a:rPr lang="de-DE" sz="3600" dirty="0" err="1"/>
              <a:t>integrate</a:t>
            </a:r>
            <a:r>
              <a:rPr lang="de-DE" sz="3600" dirty="0"/>
              <a:t> OCR </a:t>
            </a:r>
            <a:r>
              <a:rPr lang="de-DE" sz="3600" dirty="0" err="1"/>
              <a:t>into</a:t>
            </a:r>
            <a:r>
              <a:rPr lang="de-DE" sz="3600" dirty="0"/>
              <a:t> </a:t>
            </a:r>
            <a:r>
              <a:rPr lang="de-DE" sz="3600" dirty="0" err="1"/>
              <a:t>our</a:t>
            </a:r>
            <a:r>
              <a:rPr lang="de-DE" sz="3600" dirty="0"/>
              <a:t> own </a:t>
            </a:r>
            <a:r>
              <a:rPr lang="de-DE" sz="3600" dirty="0" err="1"/>
              <a:t>workflow</a:t>
            </a:r>
            <a:r>
              <a:rPr lang="de-DE" sz="3600" dirty="0"/>
              <a:t>?</a:t>
            </a:r>
          </a:p>
        </p:txBody>
      </p:sp>
      <p:sp>
        <p:nvSpPr>
          <p:cNvPr id="3" name="Content Placeholder 2">
            <a:extLst>
              <a:ext uri="{FF2B5EF4-FFF2-40B4-BE49-F238E27FC236}">
                <a16:creationId xmlns:a16="http://schemas.microsoft.com/office/drawing/2014/main" id="{25B82AC8-36B6-40CA-BAC2-04852276845A}"/>
              </a:ext>
            </a:extLst>
          </p:cNvPr>
          <p:cNvSpPr>
            <a:spLocks noGrp="1"/>
          </p:cNvSpPr>
          <p:nvPr>
            <p:ph idx="1"/>
          </p:nvPr>
        </p:nvSpPr>
        <p:spPr>
          <a:xfrm>
            <a:off x="4105056" y="1785956"/>
            <a:ext cx="3604623" cy="746496"/>
          </a:xfrm>
          <a:solidFill>
            <a:schemeClr val="accent4">
              <a:lumMod val="40000"/>
              <a:lumOff val="60000"/>
            </a:schemeClr>
          </a:solidFill>
        </p:spPr>
        <p:txBody>
          <a:bodyPr>
            <a:noAutofit/>
          </a:bodyPr>
          <a:lstStyle/>
          <a:p>
            <a:pPr marL="0" indent="0">
              <a:buNone/>
            </a:pPr>
            <a:r>
              <a:rPr lang="de-DE" sz="2000" dirty="0"/>
              <a:t>Export </a:t>
            </a:r>
            <a:r>
              <a:rPr lang="de-DE" sz="2000" dirty="0" err="1"/>
              <a:t>scan</a:t>
            </a:r>
            <a:r>
              <a:rPr lang="de-DE" sz="2000" dirty="0"/>
              <a:t> </a:t>
            </a:r>
            <a:r>
              <a:rPr lang="de-DE" sz="2000" dirty="0" err="1"/>
              <a:t>as</a:t>
            </a:r>
            <a:r>
              <a:rPr lang="de-DE" sz="2000" dirty="0"/>
              <a:t> PDF </a:t>
            </a:r>
            <a:r>
              <a:rPr lang="de-DE" sz="2000" dirty="0" err="1"/>
              <a:t>or</a:t>
            </a:r>
            <a:r>
              <a:rPr lang="de-DE" sz="2000" dirty="0"/>
              <a:t> </a:t>
            </a:r>
            <a:r>
              <a:rPr lang="de-DE" sz="2000" dirty="0" err="1"/>
              <a:t>image</a:t>
            </a:r>
            <a:r>
              <a:rPr lang="de-DE" sz="2000" dirty="0"/>
              <a:t> </a:t>
            </a:r>
            <a:r>
              <a:rPr lang="de-DE" sz="2000" dirty="0" err="1"/>
              <a:t>files</a:t>
            </a:r>
            <a:r>
              <a:rPr lang="de-DE" sz="2000" dirty="0"/>
              <a:t> </a:t>
            </a:r>
            <a:r>
              <a:rPr lang="de-DE" sz="2000" dirty="0" err="1"/>
              <a:t>to</a:t>
            </a:r>
            <a:r>
              <a:rPr lang="de-DE" sz="2000" dirty="0"/>
              <a:t> perform OCR!</a:t>
            </a:r>
          </a:p>
        </p:txBody>
      </p:sp>
      <p:sp>
        <p:nvSpPr>
          <p:cNvPr id="4" name="Content Placeholder 2">
            <a:extLst>
              <a:ext uri="{FF2B5EF4-FFF2-40B4-BE49-F238E27FC236}">
                <a16:creationId xmlns:a16="http://schemas.microsoft.com/office/drawing/2014/main" id="{AA89AD44-B75B-4F61-9803-A4D0E7ABA376}"/>
              </a:ext>
            </a:extLst>
          </p:cNvPr>
          <p:cNvSpPr txBox="1">
            <a:spLocks/>
          </p:cNvSpPr>
          <p:nvPr/>
        </p:nvSpPr>
        <p:spPr>
          <a:xfrm>
            <a:off x="8468469" y="1470994"/>
            <a:ext cx="2845833" cy="2092683"/>
          </a:xfrm>
          <a:prstGeom prst="rect">
            <a:avLst/>
          </a:prstGeom>
          <a:solidFill>
            <a:schemeClr val="accent4">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dirty="0"/>
              <a:t>Analyse non-</a:t>
            </a:r>
            <a:r>
              <a:rPr lang="de-DE" sz="2000" dirty="0" err="1"/>
              <a:t>coded</a:t>
            </a:r>
            <a:r>
              <a:rPr lang="de-DE" sz="2000" dirty="0"/>
              <a:t> </a:t>
            </a:r>
            <a:r>
              <a:rPr lang="de-DE" sz="2000" dirty="0" err="1"/>
              <a:t>plain</a:t>
            </a:r>
            <a:r>
              <a:rPr lang="de-DE" sz="2000" dirty="0"/>
              <a:t> </a:t>
            </a:r>
            <a:r>
              <a:rPr lang="de-DE" sz="2000" dirty="0" err="1"/>
              <a:t>text</a:t>
            </a:r>
            <a:r>
              <a:rPr lang="de-DE" sz="2000" dirty="0"/>
              <a:t> </a:t>
            </a:r>
            <a:r>
              <a:rPr lang="de-DE" sz="2000" dirty="0" err="1"/>
              <a:t>with</a:t>
            </a:r>
            <a:r>
              <a:rPr lang="de-DE" sz="2000" dirty="0"/>
              <a:t> </a:t>
            </a:r>
            <a:r>
              <a:rPr lang="de-DE" sz="2000" dirty="0" err="1"/>
              <a:t>topic</a:t>
            </a:r>
            <a:r>
              <a:rPr lang="de-DE" sz="2000" dirty="0"/>
              <a:t> </a:t>
            </a:r>
            <a:r>
              <a:rPr lang="de-DE" sz="2000" dirty="0" err="1"/>
              <a:t>modelling</a:t>
            </a:r>
            <a:r>
              <a:rPr lang="de-DE" sz="2000" dirty="0"/>
              <a:t> </a:t>
            </a:r>
            <a:r>
              <a:rPr lang="de-DE" sz="2000" dirty="0" err="1"/>
              <a:t>or</a:t>
            </a:r>
            <a:r>
              <a:rPr lang="de-DE" sz="2000" dirty="0"/>
              <a:t> </a:t>
            </a:r>
            <a:r>
              <a:rPr lang="de-DE" sz="2000" dirty="0" err="1"/>
              <a:t>stylometry</a:t>
            </a:r>
            <a:r>
              <a:rPr lang="de-DE" sz="2000" dirty="0"/>
              <a:t> </a:t>
            </a:r>
            <a:r>
              <a:rPr lang="de-DE" sz="2000" dirty="0" err="1"/>
              <a:t>tools</a:t>
            </a:r>
            <a:r>
              <a:rPr lang="de-DE" sz="2000" dirty="0"/>
              <a:t> not </a:t>
            </a:r>
            <a:r>
              <a:rPr lang="de-DE" sz="2000" dirty="0" err="1"/>
              <a:t>requiring</a:t>
            </a:r>
            <a:r>
              <a:rPr lang="de-DE" sz="2000" dirty="0"/>
              <a:t> </a:t>
            </a:r>
            <a:r>
              <a:rPr lang="de-DE" sz="2000" dirty="0" err="1"/>
              <a:t>structured</a:t>
            </a:r>
            <a:r>
              <a:rPr lang="de-DE" sz="2000" dirty="0"/>
              <a:t> </a:t>
            </a:r>
            <a:r>
              <a:rPr lang="de-DE" sz="2000" dirty="0" err="1"/>
              <a:t>data</a:t>
            </a:r>
            <a:r>
              <a:rPr lang="de-DE" sz="2000" dirty="0"/>
              <a:t>!</a:t>
            </a:r>
          </a:p>
        </p:txBody>
      </p:sp>
      <p:sp>
        <p:nvSpPr>
          <p:cNvPr id="6" name="Content Placeholder 2">
            <a:extLst>
              <a:ext uri="{FF2B5EF4-FFF2-40B4-BE49-F238E27FC236}">
                <a16:creationId xmlns:a16="http://schemas.microsoft.com/office/drawing/2014/main" id="{50690B63-1A3F-451F-8A3D-9310F8858E8B}"/>
              </a:ext>
            </a:extLst>
          </p:cNvPr>
          <p:cNvSpPr txBox="1">
            <a:spLocks/>
          </p:cNvSpPr>
          <p:nvPr/>
        </p:nvSpPr>
        <p:spPr>
          <a:xfrm>
            <a:off x="233820" y="5182139"/>
            <a:ext cx="5020870" cy="1451445"/>
          </a:xfrm>
          <a:prstGeom prst="rect">
            <a:avLst/>
          </a:prstGeom>
          <a:solidFill>
            <a:schemeClr val="accent4">
              <a:lumMod val="60000"/>
              <a:lumOff val="4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dirty="0"/>
              <a:t>Code </a:t>
            </a:r>
            <a:r>
              <a:rPr lang="de-DE" sz="2000" dirty="0" err="1"/>
              <a:t>information</a:t>
            </a:r>
            <a:r>
              <a:rPr lang="de-DE" sz="2000" dirty="0"/>
              <a:t> (e.g. in XML/TEI </a:t>
            </a:r>
            <a:r>
              <a:rPr lang="de-DE" sz="2000" dirty="0" err="1"/>
              <a:t>or</a:t>
            </a:r>
            <a:r>
              <a:rPr lang="de-DE" sz="2000" dirty="0"/>
              <a:t> JSON) and </a:t>
            </a:r>
            <a:r>
              <a:rPr lang="de-DE" sz="2000" dirty="0" err="1"/>
              <a:t>use</a:t>
            </a:r>
            <a:r>
              <a:rPr lang="de-DE" sz="2000" dirty="0"/>
              <a:t> </a:t>
            </a:r>
            <a:r>
              <a:rPr lang="de-DE" sz="2000" dirty="0" err="1"/>
              <a:t>software</a:t>
            </a:r>
            <a:r>
              <a:rPr lang="de-DE" sz="2000" dirty="0"/>
              <a:t> </a:t>
            </a:r>
            <a:r>
              <a:rPr lang="de-DE" sz="2000" dirty="0" err="1"/>
              <a:t>to</a:t>
            </a:r>
            <a:r>
              <a:rPr lang="de-DE" sz="2000" dirty="0"/>
              <a:t> </a:t>
            </a:r>
            <a:r>
              <a:rPr lang="de-DE" sz="2000" dirty="0" err="1"/>
              <a:t>analyse</a:t>
            </a:r>
            <a:r>
              <a:rPr lang="de-DE" sz="2000" dirty="0"/>
              <a:t> </a:t>
            </a:r>
            <a:r>
              <a:rPr lang="de-DE" sz="2000" dirty="0" err="1"/>
              <a:t>networks</a:t>
            </a:r>
            <a:r>
              <a:rPr lang="de-DE" sz="2000" dirty="0"/>
              <a:t> </a:t>
            </a:r>
            <a:r>
              <a:rPr lang="de-DE" sz="2000" dirty="0" err="1"/>
              <a:t>between</a:t>
            </a:r>
            <a:r>
              <a:rPr lang="de-DE" sz="2000" dirty="0"/>
              <a:t> </a:t>
            </a:r>
            <a:r>
              <a:rPr lang="de-DE" sz="2000" dirty="0" err="1"/>
              <a:t>specific</a:t>
            </a:r>
            <a:r>
              <a:rPr lang="de-DE" sz="2000" dirty="0"/>
              <a:t> </a:t>
            </a:r>
            <a:r>
              <a:rPr lang="de-DE" sz="2000" dirty="0" err="1"/>
              <a:t>tagged</a:t>
            </a:r>
            <a:r>
              <a:rPr lang="de-DE" sz="2000" dirty="0"/>
              <a:t> </a:t>
            </a:r>
            <a:r>
              <a:rPr lang="de-DE" sz="2000" dirty="0" err="1"/>
              <a:t>entities</a:t>
            </a:r>
            <a:r>
              <a:rPr lang="de-DE" sz="2000" dirty="0"/>
              <a:t> </a:t>
            </a:r>
            <a:r>
              <a:rPr lang="de-DE" sz="2000" dirty="0" err="1"/>
              <a:t>or</a:t>
            </a:r>
            <a:r>
              <a:rPr lang="de-DE" sz="2000" dirty="0"/>
              <a:t> </a:t>
            </a:r>
            <a:r>
              <a:rPr lang="de-DE" sz="2000" dirty="0" err="1"/>
              <a:t>visualise</a:t>
            </a:r>
            <a:r>
              <a:rPr lang="de-DE" sz="2000" dirty="0"/>
              <a:t> </a:t>
            </a:r>
            <a:r>
              <a:rPr lang="de-DE" sz="2000" dirty="0" err="1"/>
              <a:t>geographic</a:t>
            </a:r>
            <a:r>
              <a:rPr lang="de-DE" sz="2000" dirty="0"/>
              <a:t> </a:t>
            </a:r>
            <a:r>
              <a:rPr lang="de-DE" sz="2000" dirty="0" err="1"/>
              <a:t>data</a:t>
            </a:r>
            <a:r>
              <a:rPr lang="de-DE" sz="2000" dirty="0"/>
              <a:t>!</a:t>
            </a:r>
          </a:p>
        </p:txBody>
      </p:sp>
      <p:sp>
        <p:nvSpPr>
          <p:cNvPr id="7" name="Content Placeholder 2">
            <a:extLst>
              <a:ext uri="{FF2B5EF4-FFF2-40B4-BE49-F238E27FC236}">
                <a16:creationId xmlns:a16="http://schemas.microsoft.com/office/drawing/2014/main" id="{83F74F30-5B6A-4A99-9B54-034098040644}"/>
              </a:ext>
            </a:extLst>
          </p:cNvPr>
          <p:cNvSpPr txBox="1">
            <a:spLocks/>
          </p:cNvSpPr>
          <p:nvPr/>
        </p:nvSpPr>
        <p:spPr>
          <a:xfrm>
            <a:off x="224899" y="3240673"/>
            <a:ext cx="4732112" cy="1090502"/>
          </a:xfrm>
          <a:prstGeom prst="rect">
            <a:avLst/>
          </a:prstGeom>
          <a:solidFill>
            <a:schemeClr val="accent4">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dirty="0"/>
              <a:t>Export </a:t>
            </a:r>
            <a:r>
              <a:rPr lang="de-DE" sz="2000" dirty="0" err="1"/>
              <a:t>scan</a:t>
            </a:r>
            <a:r>
              <a:rPr lang="de-DE" sz="2000" dirty="0"/>
              <a:t> </a:t>
            </a:r>
            <a:r>
              <a:rPr lang="de-DE" sz="2000" dirty="0" err="1"/>
              <a:t>as</a:t>
            </a:r>
            <a:r>
              <a:rPr lang="de-DE" sz="2000" dirty="0"/>
              <a:t> PDF </a:t>
            </a:r>
            <a:r>
              <a:rPr lang="de-DE" sz="2000" dirty="0" err="1"/>
              <a:t>or</a:t>
            </a:r>
            <a:r>
              <a:rPr lang="de-DE" sz="2000" dirty="0"/>
              <a:t> </a:t>
            </a:r>
            <a:r>
              <a:rPr lang="de-DE" sz="2000" dirty="0" err="1"/>
              <a:t>image</a:t>
            </a:r>
            <a:r>
              <a:rPr lang="de-DE" sz="2000" dirty="0"/>
              <a:t> </a:t>
            </a:r>
            <a:r>
              <a:rPr lang="de-DE" sz="2000" dirty="0" err="1"/>
              <a:t>file</a:t>
            </a:r>
            <a:r>
              <a:rPr lang="de-DE" sz="2000" dirty="0"/>
              <a:t> </a:t>
            </a:r>
            <a:r>
              <a:rPr lang="de-DE" sz="2000" dirty="0" err="1"/>
              <a:t>to</a:t>
            </a:r>
            <a:r>
              <a:rPr lang="de-DE" sz="2000" dirty="0"/>
              <a:t> </a:t>
            </a:r>
            <a:r>
              <a:rPr lang="de-DE" sz="2000" dirty="0" err="1"/>
              <a:t>let</a:t>
            </a:r>
            <a:r>
              <a:rPr lang="de-DE" sz="2000" dirty="0"/>
              <a:t> </a:t>
            </a:r>
            <a:r>
              <a:rPr lang="de-DE" sz="2000" dirty="0" err="1"/>
              <a:t>humans</a:t>
            </a:r>
            <a:r>
              <a:rPr lang="de-DE" sz="2000" dirty="0"/>
              <a:t> </a:t>
            </a:r>
            <a:r>
              <a:rPr lang="de-DE" sz="2000" dirty="0" err="1"/>
              <a:t>extract</a:t>
            </a:r>
            <a:r>
              <a:rPr lang="de-DE" sz="2000" dirty="0"/>
              <a:t> </a:t>
            </a:r>
            <a:r>
              <a:rPr lang="de-DE" sz="2000" dirty="0" err="1"/>
              <a:t>metadata</a:t>
            </a:r>
            <a:r>
              <a:rPr lang="de-DE" sz="2000" dirty="0"/>
              <a:t> and </a:t>
            </a:r>
            <a:r>
              <a:rPr lang="de-DE" sz="2000" dirty="0" err="1"/>
              <a:t>transcribe</a:t>
            </a:r>
            <a:r>
              <a:rPr lang="de-DE" sz="2000" dirty="0"/>
              <a:t> </a:t>
            </a:r>
            <a:r>
              <a:rPr lang="de-DE" sz="2000" dirty="0" err="1"/>
              <a:t>the</a:t>
            </a:r>
            <a:r>
              <a:rPr lang="de-DE" sz="2000" dirty="0"/>
              <a:t> </a:t>
            </a:r>
            <a:r>
              <a:rPr lang="de-DE" sz="2000" dirty="0" err="1"/>
              <a:t>text</a:t>
            </a:r>
            <a:r>
              <a:rPr lang="de-DE" sz="2000" dirty="0"/>
              <a:t>!</a:t>
            </a:r>
          </a:p>
        </p:txBody>
      </p:sp>
      <p:sp>
        <p:nvSpPr>
          <p:cNvPr id="8" name="Content Placeholder 2">
            <a:extLst>
              <a:ext uri="{FF2B5EF4-FFF2-40B4-BE49-F238E27FC236}">
                <a16:creationId xmlns:a16="http://schemas.microsoft.com/office/drawing/2014/main" id="{9100578C-4271-4C2A-A107-7A0F4C40A0A8}"/>
              </a:ext>
            </a:extLst>
          </p:cNvPr>
          <p:cNvSpPr txBox="1">
            <a:spLocks/>
          </p:cNvSpPr>
          <p:nvPr/>
        </p:nvSpPr>
        <p:spPr>
          <a:xfrm>
            <a:off x="553453" y="1890629"/>
            <a:ext cx="2671010" cy="725070"/>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dirty="0"/>
              <a:t>Original </a:t>
            </a:r>
            <a:r>
              <a:rPr lang="de-DE" sz="2000" dirty="0" err="1"/>
              <a:t>manuscript</a:t>
            </a:r>
            <a:r>
              <a:rPr lang="de-DE" sz="2000" dirty="0"/>
              <a:t> </a:t>
            </a:r>
            <a:r>
              <a:rPr lang="de-DE" sz="2000" dirty="0" err="1"/>
              <a:t>or</a:t>
            </a:r>
            <a:r>
              <a:rPr lang="de-DE" sz="2000" dirty="0"/>
              <a:t> </a:t>
            </a:r>
            <a:r>
              <a:rPr lang="de-DE" sz="2000" dirty="0" err="1"/>
              <a:t>print</a:t>
            </a:r>
            <a:endParaRPr lang="de-DE" sz="2000" dirty="0"/>
          </a:p>
        </p:txBody>
      </p:sp>
      <p:pic>
        <p:nvPicPr>
          <p:cNvPr id="9" name="Graphic 8" descr="Camera">
            <a:extLst>
              <a:ext uri="{FF2B5EF4-FFF2-40B4-BE49-F238E27FC236}">
                <a16:creationId xmlns:a16="http://schemas.microsoft.com/office/drawing/2014/main" id="{43BB401E-C9AA-406B-9D75-560C462A68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4688">
            <a:off x="1715898" y="2209260"/>
            <a:ext cx="818466" cy="818466"/>
          </a:xfrm>
          <a:prstGeom prst="rect">
            <a:avLst/>
          </a:prstGeom>
        </p:spPr>
      </p:pic>
      <p:sp>
        <p:nvSpPr>
          <p:cNvPr id="10" name="Arrow: Right 9">
            <a:extLst>
              <a:ext uri="{FF2B5EF4-FFF2-40B4-BE49-F238E27FC236}">
                <a16:creationId xmlns:a16="http://schemas.microsoft.com/office/drawing/2014/main" id="{A77482A8-D6B7-4C86-A64D-DF6ADF5D8AF4}"/>
              </a:ext>
            </a:extLst>
          </p:cNvPr>
          <p:cNvSpPr/>
          <p:nvPr/>
        </p:nvSpPr>
        <p:spPr>
          <a:xfrm>
            <a:off x="3224463" y="1982477"/>
            <a:ext cx="85555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Arrow: Right 10">
            <a:extLst>
              <a:ext uri="{FF2B5EF4-FFF2-40B4-BE49-F238E27FC236}">
                <a16:creationId xmlns:a16="http://schemas.microsoft.com/office/drawing/2014/main" id="{EA48000E-7A88-4D22-A474-230FEE34C589}"/>
              </a:ext>
            </a:extLst>
          </p:cNvPr>
          <p:cNvSpPr/>
          <p:nvPr/>
        </p:nvSpPr>
        <p:spPr>
          <a:xfrm>
            <a:off x="7709679" y="2017025"/>
            <a:ext cx="73785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rrow: Right 12">
            <a:extLst>
              <a:ext uri="{FF2B5EF4-FFF2-40B4-BE49-F238E27FC236}">
                <a16:creationId xmlns:a16="http://schemas.microsoft.com/office/drawing/2014/main" id="{AC61AA3E-F119-4144-B429-E0BC4CA69D4C}"/>
              </a:ext>
            </a:extLst>
          </p:cNvPr>
          <p:cNvSpPr/>
          <p:nvPr/>
        </p:nvSpPr>
        <p:spPr>
          <a:xfrm rot="5400000">
            <a:off x="766248" y="4514341"/>
            <a:ext cx="8509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rrow: Right 13">
            <a:extLst>
              <a:ext uri="{FF2B5EF4-FFF2-40B4-BE49-F238E27FC236}">
                <a16:creationId xmlns:a16="http://schemas.microsoft.com/office/drawing/2014/main" id="{937893AE-9604-4BB3-9B06-D623FE8664CB}"/>
              </a:ext>
            </a:extLst>
          </p:cNvPr>
          <p:cNvSpPr/>
          <p:nvPr/>
        </p:nvSpPr>
        <p:spPr>
          <a:xfrm rot="5400000">
            <a:off x="897454" y="2672974"/>
            <a:ext cx="58855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Arrow: Right 14">
            <a:extLst>
              <a:ext uri="{FF2B5EF4-FFF2-40B4-BE49-F238E27FC236}">
                <a16:creationId xmlns:a16="http://schemas.microsoft.com/office/drawing/2014/main" id="{51C982C8-322A-4DAC-B309-A5F588E797F2}"/>
              </a:ext>
            </a:extLst>
          </p:cNvPr>
          <p:cNvSpPr/>
          <p:nvPr/>
        </p:nvSpPr>
        <p:spPr>
          <a:xfrm>
            <a:off x="4957011" y="384091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Graphic 16" descr="Programmer">
            <a:extLst>
              <a:ext uri="{FF2B5EF4-FFF2-40B4-BE49-F238E27FC236}">
                <a16:creationId xmlns:a16="http://schemas.microsoft.com/office/drawing/2014/main" id="{D5037B67-41FE-42B1-802F-D16A84F6D8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63954" y="3457553"/>
            <a:ext cx="983054" cy="983054"/>
          </a:xfrm>
          <a:prstGeom prst="rect">
            <a:avLst/>
          </a:prstGeom>
        </p:spPr>
      </p:pic>
      <p:pic>
        <p:nvPicPr>
          <p:cNvPr id="19" name="Graphic 18" descr="Magnifying glass">
            <a:extLst>
              <a:ext uri="{FF2B5EF4-FFF2-40B4-BE49-F238E27FC236}">
                <a16:creationId xmlns:a16="http://schemas.microsoft.com/office/drawing/2014/main" id="{8932CF23-54D0-4CE5-A87C-00F1AF8F5B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80064" y="1333459"/>
            <a:ext cx="914400" cy="914400"/>
          </a:xfrm>
          <a:prstGeom prst="rect">
            <a:avLst/>
          </a:prstGeom>
        </p:spPr>
      </p:pic>
      <p:sp>
        <p:nvSpPr>
          <p:cNvPr id="20" name="Content Placeholder 2">
            <a:extLst>
              <a:ext uri="{FF2B5EF4-FFF2-40B4-BE49-F238E27FC236}">
                <a16:creationId xmlns:a16="http://schemas.microsoft.com/office/drawing/2014/main" id="{A32AB14F-33DC-439E-A707-9EE5D0DDA6B2}"/>
              </a:ext>
            </a:extLst>
          </p:cNvPr>
          <p:cNvSpPr txBox="1">
            <a:spLocks/>
          </p:cNvSpPr>
          <p:nvPr/>
        </p:nvSpPr>
        <p:spPr>
          <a:xfrm>
            <a:off x="5940762" y="3794747"/>
            <a:ext cx="4062583" cy="1279018"/>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dirty="0"/>
              <a:t>Use </a:t>
            </a:r>
            <a:r>
              <a:rPr lang="de-DE" sz="2000" dirty="0" err="1"/>
              <a:t>transcriptions</a:t>
            </a:r>
            <a:r>
              <a:rPr lang="de-DE" sz="2000" dirty="0"/>
              <a:t> </a:t>
            </a:r>
            <a:r>
              <a:rPr lang="de-DE" sz="2000" dirty="0" err="1"/>
              <a:t>to</a:t>
            </a:r>
            <a:r>
              <a:rPr lang="de-DE" sz="2000" dirty="0"/>
              <a:t> </a:t>
            </a:r>
            <a:r>
              <a:rPr lang="de-DE" sz="2000" dirty="0" err="1"/>
              <a:t>train</a:t>
            </a:r>
            <a:r>
              <a:rPr lang="de-DE" sz="2000" dirty="0"/>
              <a:t> OCR-software and </a:t>
            </a:r>
            <a:r>
              <a:rPr lang="de-DE" sz="2000" dirty="0" err="1"/>
              <a:t>improve</a:t>
            </a:r>
            <a:r>
              <a:rPr lang="de-DE" sz="2000" dirty="0"/>
              <a:t> </a:t>
            </a:r>
            <a:r>
              <a:rPr lang="de-DE" sz="2000" dirty="0" err="1"/>
              <a:t>results</a:t>
            </a:r>
            <a:r>
              <a:rPr lang="de-DE" sz="2000" dirty="0"/>
              <a:t> </a:t>
            </a:r>
            <a:r>
              <a:rPr lang="de-DE" sz="2000" dirty="0" err="1"/>
              <a:t>for</a:t>
            </a:r>
            <a:r>
              <a:rPr lang="de-DE" sz="2000" dirty="0"/>
              <a:t> </a:t>
            </a:r>
            <a:r>
              <a:rPr lang="de-DE" sz="2000" dirty="0" err="1"/>
              <a:t>similar</a:t>
            </a:r>
            <a:r>
              <a:rPr lang="de-DE" sz="2000" dirty="0"/>
              <a:t> </a:t>
            </a:r>
            <a:r>
              <a:rPr lang="de-DE" sz="2000" dirty="0" err="1"/>
              <a:t>sources</a:t>
            </a:r>
            <a:r>
              <a:rPr lang="de-DE" sz="2000" dirty="0"/>
              <a:t> (e.g. </a:t>
            </a:r>
            <a:r>
              <a:rPr lang="de-DE" sz="2000" dirty="0" err="1"/>
              <a:t>issues</a:t>
            </a:r>
            <a:r>
              <a:rPr lang="de-DE" sz="2000" dirty="0"/>
              <a:t> </a:t>
            </a:r>
            <a:r>
              <a:rPr lang="de-DE" sz="2000" dirty="0" err="1"/>
              <a:t>of</a:t>
            </a:r>
            <a:r>
              <a:rPr lang="de-DE" sz="2000" dirty="0"/>
              <a:t> </a:t>
            </a:r>
            <a:r>
              <a:rPr lang="de-DE" sz="2000" dirty="0" err="1"/>
              <a:t>the</a:t>
            </a:r>
            <a:r>
              <a:rPr lang="de-DE" sz="2000" dirty="0"/>
              <a:t> same </a:t>
            </a:r>
            <a:r>
              <a:rPr lang="de-DE" sz="2000" dirty="0" err="1"/>
              <a:t>newspaper</a:t>
            </a:r>
            <a:r>
              <a:rPr lang="de-DE" sz="2000" dirty="0"/>
              <a:t>)!</a:t>
            </a:r>
          </a:p>
        </p:txBody>
      </p:sp>
      <p:sp>
        <p:nvSpPr>
          <p:cNvPr id="21" name="Arrow: Bent 20">
            <a:extLst>
              <a:ext uri="{FF2B5EF4-FFF2-40B4-BE49-F238E27FC236}">
                <a16:creationId xmlns:a16="http://schemas.microsoft.com/office/drawing/2014/main" id="{0B50B225-CE4B-4512-AC9F-DA70D7C47F1E}"/>
              </a:ext>
            </a:extLst>
          </p:cNvPr>
          <p:cNvSpPr/>
          <p:nvPr/>
        </p:nvSpPr>
        <p:spPr>
          <a:xfrm rot="10800000" flipH="1">
            <a:off x="6053310" y="5073764"/>
            <a:ext cx="705869" cy="1281727"/>
          </a:xfrm>
          <a:prstGeom prst="bentArrow">
            <a:avLst>
              <a:gd name="adj1" fmla="val 25000"/>
              <a:gd name="adj2" fmla="val 2847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Content Placeholder 2">
            <a:extLst>
              <a:ext uri="{FF2B5EF4-FFF2-40B4-BE49-F238E27FC236}">
                <a16:creationId xmlns:a16="http://schemas.microsoft.com/office/drawing/2014/main" id="{F0A7F6E9-6B8D-48D7-B474-A2CC7F984232}"/>
              </a:ext>
            </a:extLst>
          </p:cNvPr>
          <p:cNvSpPr txBox="1">
            <a:spLocks/>
          </p:cNvSpPr>
          <p:nvPr/>
        </p:nvSpPr>
        <p:spPr>
          <a:xfrm>
            <a:off x="6790108" y="5562016"/>
            <a:ext cx="4104172" cy="1071568"/>
          </a:xfrm>
          <a:prstGeom prst="rect">
            <a:avLst/>
          </a:prstGeom>
          <a:solidFill>
            <a:schemeClr val="accent4">
              <a:lumMod val="60000"/>
              <a:lumOff val="4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dirty="0"/>
              <a:t>Perform quantitative </a:t>
            </a:r>
            <a:r>
              <a:rPr lang="de-DE" sz="2000" dirty="0" err="1"/>
              <a:t>analysis</a:t>
            </a:r>
            <a:r>
              <a:rPr lang="de-DE" sz="2000" dirty="0"/>
              <a:t> on </a:t>
            </a:r>
            <a:r>
              <a:rPr lang="de-DE" sz="2000" dirty="0" err="1"/>
              <a:t>more</a:t>
            </a:r>
            <a:r>
              <a:rPr lang="de-DE" sz="2000" dirty="0"/>
              <a:t> </a:t>
            </a:r>
            <a:r>
              <a:rPr lang="de-DE" sz="2000" dirty="0" err="1"/>
              <a:t>texts</a:t>
            </a:r>
            <a:r>
              <a:rPr lang="de-DE" sz="2000" dirty="0"/>
              <a:t> in </a:t>
            </a:r>
            <a:r>
              <a:rPr lang="de-DE" sz="2000" dirty="0" err="1"/>
              <a:t>less</a:t>
            </a:r>
            <a:r>
              <a:rPr lang="de-DE" sz="2000" dirty="0"/>
              <a:t> time and </a:t>
            </a:r>
            <a:r>
              <a:rPr lang="de-DE" sz="2000" dirty="0" err="1"/>
              <a:t>generate</a:t>
            </a:r>
            <a:r>
              <a:rPr lang="de-DE" sz="2000" dirty="0"/>
              <a:t> </a:t>
            </a:r>
            <a:r>
              <a:rPr lang="de-DE" sz="2000" dirty="0" err="1"/>
              <a:t>more</a:t>
            </a:r>
            <a:r>
              <a:rPr lang="de-DE" sz="2000" dirty="0"/>
              <a:t> reliable </a:t>
            </a:r>
            <a:r>
              <a:rPr lang="de-DE" sz="2000" dirty="0" err="1"/>
              <a:t>results</a:t>
            </a:r>
            <a:r>
              <a:rPr lang="de-DE" sz="2000" dirty="0"/>
              <a:t>!</a:t>
            </a:r>
          </a:p>
        </p:txBody>
      </p:sp>
      <p:pic>
        <p:nvPicPr>
          <p:cNvPr id="25" name="Graphic 24" descr="Presentation with pie chart">
            <a:extLst>
              <a:ext uri="{FF2B5EF4-FFF2-40B4-BE49-F238E27FC236}">
                <a16:creationId xmlns:a16="http://schemas.microsoft.com/office/drawing/2014/main" id="{646D021D-CB0B-4A48-B372-75C200FA2B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01095" y="5881160"/>
            <a:ext cx="786369" cy="786369"/>
          </a:xfrm>
          <a:prstGeom prst="rect">
            <a:avLst/>
          </a:prstGeom>
        </p:spPr>
      </p:pic>
      <p:pic>
        <p:nvPicPr>
          <p:cNvPr id="27" name="Graphic 26" descr="Connections">
            <a:extLst>
              <a:ext uri="{FF2B5EF4-FFF2-40B4-BE49-F238E27FC236}">
                <a16:creationId xmlns:a16="http://schemas.microsoft.com/office/drawing/2014/main" id="{5611CDD5-720E-481C-A35D-FFE9C2C60F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88569" y="5881160"/>
            <a:ext cx="914400" cy="914400"/>
          </a:xfrm>
          <a:prstGeom prst="rect">
            <a:avLst/>
          </a:prstGeom>
        </p:spPr>
      </p:pic>
      <p:pic>
        <p:nvPicPr>
          <p:cNvPr id="29" name="Graphic 28" descr="Statistics">
            <a:extLst>
              <a:ext uri="{FF2B5EF4-FFF2-40B4-BE49-F238E27FC236}">
                <a16:creationId xmlns:a16="http://schemas.microsoft.com/office/drawing/2014/main" id="{5994980F-F0A3-4A28-B376-E2A55353FA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10119" y="2881481"/>
            <a:ext cx="781796" cy="781796"/>
          </a:xfrm>
          <a:prstGeom prst="rect">
            <a:avLst/>
          </a:prstGeom>
        </p:spPr>
      </p:pic>
      <p:pic>
        <p:nvPicPr>
          <p:cNvPr id="31" name="Graphic 30" descr="Head with gears">
            <a:extLst>
              <a:ext uri="{FF2B5EF4-FFF2-40B4-BE49-F238E27FC236}">
                <a16:creationId xmlns:a16="http://schemas.microsoft.com/office/drawing/2014/main" id="{4086E449-2B24-417D-8984-DC69C6CD79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66730" y="4738093"/>
            <a:ext cx="705869" cy="705869"/>
          </a:xfrm>
          <a:prstGeom prst="rect">
            <a:avLst/>
          </a:prstGeom>
        </p:spPr>
      </p:pic>
    </p:spTree>
    <p:extLst>
      <p:ext uri="{BB962C8B-B14F-4D97-AF65-F5344CB8AC3E}">
        <p14:creationId xmlns:p14="http://schemas.microsoft.com/office/powerpoint/2010/main" val="2388726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6927-46A0-47FE-9067-41BB5B83A864}"/>
              </a:ext>
            </a:extLst>
          </p:cNvPr>
          <p:cNvSpPr>
            <a:spLocks noGrp="1"/>
          </p:cNvSpPr>
          <p:nvPr>
            <p:ph type="title"/>
          </p:nvPr>
        </p:nvSpPr>
        <p:spPr>
          <a:xfrm>
            <a:off x="0" y="351692"/>
            <a:ext cx="11310425" cy="717452"/>
          </a:xfrm>
          <a:solidFill>
            <a:schemeClr val="bg2"/>
          </a:solidFill>
        </p:spPr>
        <p:txBody>
          <a:bodyPr>
            <a:normAutofit fontScale="90000"/>
          </a:bodyPr>
          <a:lstStyle/>
          <a:p>
            <a:pPr algn="ctr"/>
            <a:r>
              <a:rPr lang="de-DE" dirty="0" err="1"/>
              <a:t>Testing</a:t>
            </a:r>
            <a:r>
              <a:rPr lang="de-DE" dirty="0"/>
              <a:t> a </a:t>
            </a:r>
            <a:r>
              <a:rPr lang="de-DE" dirty="0" err="1"/>
              <a:t>cloud-based</a:t>
            </a:r>
            <a:r>
              <a:rPr lang="de-DE" dirty="0"/>
              <a:t> OCR </a:t>
            </a:r>
            <a:r>
              <a:rPr lang="de-DE" dirty="0" err="1"/>
              <a:t>tool</a:t>
            </a:r>
            <a:r>
              <a:rPr lang="de-DE" dirty="0"/>
              <a:t>: transkribus.eu</a:t>
            </a:r>
          </a:p>
        </p:txBody>
      </p:sp>
      <p:pic>
        <p:nvPicPr>
          <p:cNvPr id="4" name="Picture 3">
            <a:extLst>
              <a:ext uri="{FF2B5EF4-FFF2-40B4-BE49-F238E27FC236}">
                <a16:creationId xmlns:a16="http://schemas.microsoft.com/office/drawing/2014/main" id="{B872BCAA-0284-4BDB-A322-1104881DD7B5}"/>
              </a:ext>
            </a:extLst>
          </p:cNvPr>
          <p:cNvPicPr>
            <a:picLocks noChangeAspect="1"/>
          </p:cNvPicPr>
          <p:nvPr/>
        </p:nvPicPr>
        <p:blipFill rotWithShape="1">
          <a:blip r:embed="rId2"/>
          <a:srcRect t="4186" r="3099"/>
          <a:stretch/>
        </p:blipFill>
        <p:spPr>
          <a:xfrm>
            <a:off x="865163" y="1261426"/>
            <a:ext cx="9580098" cy="5325771"/>
          </a:xfrm>
          <a:prstGeom prst="rect">
            <a:avLst/>
          </a:prstGeom>
        </p:spPr>
      </p:pic>
    </p:spTree>
    <p:extLst>
      <p:ext uri="{BB962C8B-B14F-4D97-AF65-F5344CB8AC3E}">
        <p14:creationId xmlns:p14="http://schemas.microsoft.com/office/powerpoint/2010/main" val="2770221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7660-54BF-4C16-AFEE-40166B77B391}"/>
              </a:ext>
            </a:extLst>
          </p:cNvPr>
          <p:cNvSpPr>
            <a:spLocks noGrp="1"/>
          </p:cNvSpPr>
          <p:nvPr>
            <p:ph type="title"/>
          </p:nvPr>
        </p:nvSpPr>
        <p:spPr>
          <a:xfrm>
            <a:off x="1" y="221381"/>
            <a:ext cx="11291396" cy="729114"/>
          </a:xfrm>
          <a:solidFill>
            <a:schemeClr val="bg2"/>
          </a:solidFill>
        </p:spPr>
        <p:txBody>
          <a:bodyPr/>
          <a:lstStyle/>
          <a:p>
            <a:pPr algn="ctr"/>
            <a:r>
              <a:rPr lang="de-DE" dirty="0" err="1"/>
              <a:t>What</a:t>
            </a:r>
            <a:r>
              <a:rPr lang="de-DE" dirty="0"/>
              <a:t> </a:t>
            </a:r>
            <a:r>
              <a:rPr lang="de-DE" dirty="0" err="1"/>
              <a:t>is</a:t>
            </a:r>
            <a:r>
              <a:rPr lang="de-DE" dirty="0"/>
              <a:t> OCR and </a:t>
            </a:r>
            <a:r>
              <a:rPr lang="de-DE" dirty="0" err="1"/>
              <a:t>how</a:t>
            </a:r>
            <a:r>
              <a:rPr lang="de-DE" dirty="0"/>
              <a:t> </a:t>
            </a:r>
            <a:r>
              <a:rPr lang="de-DE" dirty="0" err="1"/>
              <a:t>does</a:t>
            </a:r>
            <a:r>
              <a:rPr lang="de-DE" dirty="0"/>
              <a:t> </a:t>
            </a:r>
            <a:r>
              <a:rPr lang="de-DE" dirty="0" err="1"/>
              <a:t>it</a:t>
            </a:r>
            <a:r>
              <a:rPr lang="de-DE" dirty="0"/>
              <a:t> </a:t>
            </a:r>
            <a:r>
              <a:rPr lang="de-DE" dirty="0" err="1"/>
              <a:t>work</a:t>
            </a:r>
            <a:r>
              <a:rPr lang="de-DE" dirty="0"/>
              <a:t>?</a:t>
            </a:r>
          </a:p>
        </p:txBody>
      </p:sp>
      <p:sp>
        <p:nvSpPr>
          <p:cNvPr id="3" name="Content Placeholder 2">
            <a:extLst>
              <a:ext uri="{FF2B5EF4-FFF2-40B4-BE49-F238E27FC236}">
                <a16:creationId xmlns:a16="http://schemas.microsoft.com/office/drawing/2014/main" id="{079B1308-7518-4728-A8DA-235A06D02B02}"/>
              </a:ext>
            </a:extLst>
          </p:cNvPr>
          <p:cNvSpPr>
            <a:spLocks noGrp="1"/>
          </p:cNvSpPr>
          <p:nvPr>
            <p:ph idx="1"/>
          </p:nvPr>
        </p:nvSpPr>
        <p:spPr>
          <a:xfrm>
            <a:off x="529389" y="1407463"/>
            <a:ext cx="5702969" cy="4634563"/>
          </a:xfrm>
        </p:spPr>
        <p:txBody>
          <a:bodyPr>
            <a:normAutofit fontScale="92500" lnSpcReduction="10000"/>
          </a:bodyPr>
          <a:lstStyle/>
          <a:p>
            <a:pPr marL="0" indent="0">
              <a:buNone/>
            </a:pPr>
            <a:r>
              <a:rPr lang="de-DE" sz="2400" dirty="0"/>
              <a:t>Definition </a:t>
            </a:r>
            <a:r>
              <a:rPr lang="de-DE" sz="2400" dirty="0" err="1"/>
              <a:t>of</a:t>
            </a:r>
            <a:r>
              <a:rPr lang="de-DE" sz="2400" dirty="0"/>
              <a:t> OCR </a:t>
            </a:r>
            <a:r>
              <a:rPr lang="de-DE" sz="2400" dirty="0" err="1"/>
              <a:t>according</a:t>
            </a:r>
            <a:r>
              <a:rPr lang="de-DE" sz="2400" dirty="0"/>
              <a:t> </a:t>
            </a:r>
            <a:r>
              <a:rPr lang="de-DE" sz="2400" dirty="0" err="1"/>
              <a:t>to</a:t>
            </a:r>
            <a:r>
              <a:rPr lang="de-DE" sz="2400" dirty="0"/>
              <a:t> </a:t>
            </a:r>
            <a:r>
              <a:rPr lang="de-DE" sz="2400" dirty="0" err="1"/>
              <a:t>the</a:t>
            </a:r>
            <a:r>
              <a:rPr lang="de-DE" sz="2400" dirty="0"/>
              <a:t> </a:t>
            </a:r>
            <a:r>
              <a:rPr lang="de-DE" sz="2400" i="1" dirty="0"/>
              <a:t>Oxford Dictionary </a:t>
            </a:r>
            <a:r>
              <a:rPr lang="de-DE" sz="2400" i="1" dirty="0" err="1"/>
              <a:t>of</a:t>
            </a:r>
            <a:r>
              <a:rPr lang="de-DE" sz="2400" i="1" dirty="0"/>
              <a:t> Computer Science</a:t>
            </a:r>
            <a:r>
              <a:rPr lang="de-DE" sz="2400" dirty="0"/>
              <a:t>, p. 379:</a:t>
            </a:r>
            <a:br>
              <a:rPr lang="de-DE" sz="2400" dirty="0"/>
            </a:br>
            <a:br>
              <a:rPr lang="de-DE" sz="2400" dirty="0"/>
            </a:br>
            <a:r>
              <a:rPr lang="de-DE" sz="2400" dirty="0"/>
              <a:t>„OCR = </a:t>
            </a:r>
            <a:r>
              <a:rPr lang="de-DE" sz="2400" b="1" dirty="0" err="1"/>
              <a:t>optical</a:t>
            </a:r>
            <a:r>
              <a:rPr lang="de-DE" sz="2400" b="1" dirty="0"/>
              <a:t> </a:t>
            </a:r>
            <a:r>
              <a:rPr lang="de-DE" sz="2400" b="1" dirty="0" err="1"/>
              <a:t>character</a:t>
            </a:r>
            <a:r>
              <a:rPr lang="de-DE" sz="2400" b="1" dirty="0"/>
              <a:t> </a:t>
            </a:r>
            <a:r>
              <a:rPr lang="de-DE" sz="2400" b="1" dirty="0" err="1"/>
              <a:t>recognition</a:t>
            </a:r>
            <a:r>
              <a:rPr lang="de-DE" sz="2400" dirty="0"/>
              <a:t>; a </a:t>
            </a:r>
            <a:r>
              <a:rPr lang="de-DE" sz="2400" dirty="0" err="1"/>
              <a:t>process</a:t>
            </a:r>
            <a:r>
              <a:rPr lang="de-DE" sz="2400" dirty="0"/>
              <a:t> in </a:t>
            </a:r>
            <a:r>
              <a:rPr lang="de-DE" sz="2400" dirty="0" err="1"/>
              <a:t>which</a:t>
            </a:r>
            <a:r>
              <a:rPr lang="de-DE" sz="2400" dirty="0"/>
              <a:t> a </a:t>
            </a:r>
            <a:r>
              <a:rPr lang="de-DE" sz="2400" dirty="0" err="1"/>
              <a:t>machine</a:t>
            </a:r>
            <a:r>
              <a:rPr lang="de-DE" sz="2400" dirty="0"/>
              <a:t> </a:t>
            </a:r>
            <a:r>
              <a:rPr lang="de-DE" sz="2400" dirty="0" err="1"/>
              <a:t>scans</a:t>
            </a:r>
            <a:r>
              <a:rPr lang="de-DE" sz="2400" dirty="0"/>
              <a:t>, </a:t>
            </a:r>
            <a:r>
              <a:rPr lang="de-DE" sz="2400" dirty="0" err="1"/>
              <a:t>recognizes</a:t>
            </a:r>
            <a:r>
              <a:rPr lang="de-DE" sz="2400" dirty="0"/>
              <a:t>, and </a:t>
            </a:r>
            <a:r>
              <a:rPr lang="de-DE" sz="2400" dirty="0" err="1"/>
              <a:t>encodes</a:t>
            </a:r>
            <a:r>
              <a:rPr lang="de-DE" sz="2400" dirty="0"/>
              <a:t> </a:t>
            </a:r>
            <a:r>
              <a:rPr lang="de-DE" sz="2400" dirty="0" err="1"/>
              <a:t>information</a:t>
            </a:r>
            <a:r>
              <a:rPr lang="de-DE" sz="2400" dirty="0"/>
              <a:t> printed </a:t>
            </a:r>
            <a:r>
              <a:rPr lang="de-DE" sz="2400" dirty="0" err="1"/>
              <a:t>or</a:t>
            </a:r>
            <a:r>
              <a:rPr lang="de-DE" sz="2400" dirty="0"/>
              <a:t> </a:t>
            </a:r>
            <a:r>
              <a:rPr lang="de-DE" sz="2400" dirty="0" err="1"/>
              <a:t>typed</a:t>
            </a:r>
            <a:r>
              <a:rPr lang="de-DE" sz="2400" dirty="0"/>
              <a:t> in </a:t>
            </a:r>
            <a:r>
              <a:rPr lang="de-DE" sz="2400" dirty="0" err="1"/>
              <a:t>alphanumerical</a:t>
            </a:r>
            <a:r>
              <a:rPr lang="de-DE" sz="2400" dirty="0"/>
              <a:t> </a:t>
            </a:r>
            <a:r>
              <a:rPr lang="de-DE" sz="2400" dirty="0" err="1"/>
              <a:t>characters</a:t>
            </a:r>
            <a:r>
              <a:rPr lang="de-DE" sz="2400" dirty="0"/>
              <a:t>. (…) OCR </a:t>
            </a:r>
            <a:r>
              <a:rPr lang="de-DE" sz="2400" dirty="0" err="1"/>
              <a:t>software</a:t>
            </a:r>
            <a:r>
              <a:rPr lang="de-DE" sz="2400" dirty="0"/>
              <a:t> </a:t>
            </a:r>
            <a:r>
              <a:rPr lang="de-DE" sz="2400" dirty="0" err="1"/>
              <a:t>is</a:t>
            </a:r>
            <a:r>
              <a:rPr lang="de-DE" sz="2400" dirty="0"/>
              <a:t> </a:t>
            </a:r>
            <a:r>
              <a:rPr lang="de-DE" sz="2400" dirty="0" err="1"/>
              <a:t>now</a:t>
            </a:r>
            <a:r>
              <a:rPr lang="de-DE" sz="2400" dirty="0"/>
              <a:t> </a:t>
            </a:r>
            <a:r>
              <a:rPr lang="de-DE" sz="2400" dirty="0" err="1"/>
              <a:t>readily</a:t>
            </a:r>
            <a:r>
              <a:rPr lang="de-DE" sz="2400" dirty="0"/>
              <a:t> </a:t>
            </a:r>
            <a:r>
              <a:rPr lang="de-DE" sz="2400" dirty="0" err="1"/>
              <a:t>available</a:t>
            </a:r>
            <a:r>
              <a:rPr lang="de-DE" sz="2400" dirty="0"/>
              <a:t> </a:t>
            </a:r>
            <a:r>
              <a:rPr lang="de-DE" sz="2400" dirty="0" err="1"/>
              <a:t>for</a:t>
            </a:r>
            <a:r>
              <a:rPr lang="de-DE" sz="2400" dirty="0"/>
              <a:t> </a:t>
            </a:r>
            <a:r>
              <a:rPr lang="de-DE" sz="2400" dirty="0" err="1"/>
              <a:t>many</a:t>
            </a:r>
            <a:r>
              <a:rPr lang="de-DE" sz="2400" dirty="0"/>
              <a:t> </a:t>
            </a:r>
            <a:r>
              <a:rPr lang="de-DE" sz="2400" dirty="0" err="1"/>
              <a:t>low-cost</a:t>
            </a:r>
            <a:r>
              <a:rPr lang="de-DE" sz="2400" dirty="0"/>
              <a:t> </a:t>
            </a:r>
            <a:r>
              <a:rPr lang="de-DE" sz="2400" dirty="0" err="1"/>
              <a:t>scanners</a:t>
            </a:r>
            <a:r>
              <a:rPr lang="de-DE" sz="2400" dirty="0"/>
              <a:t> </a:t>
            </a:r>
            <a:r>
              <a:rPr lang="de-DE" sz="2400" dirty="0" err="1"/>
              <a:t>giving</a:t>
            </a:r>
            <a:r>
              <a:rPr lang="de-DE" sz="2400" dirty="0"/>
              <a:t> </a:t>
            </a:r>
            <a:r>
              <a:rPr lang="de-DE" sz="2400" dirty="0" err="1"/>
              <a:t>good</a:t>
            </a:r>
            <a:r>
              <a:rPr lang="de-DE" sz="2400" dirty="0"/>
              <a:t> </a:t>
            </a:r>
            <a:r>
              <a:rPr lang="de-DE" sz="2400" dirty="0" err="1"/>
              <a:t>recognition</a:t>
            </a:r>
            <a:r>
              <a:rPr lang="de-DE" sz="2400" dirty="0"/>
              <a:t> </a:t>
            </a:r>
            <a:r>
              <a:rPr lang="de-DE" sz="2400" dirty="0" err="1"/>
              <a:t>rates</a:t>
            </a:r>
            <a:r>
              <a:rPr lang="de-DE" sz="2400" dirty="0"/>
              <a:t> </a:t>
            </a:r>
            <a:r>
              <a:rPr lang="de-DE" sz="2400" dirty="0" err="1"/>
              <a:t>for</a:t>
            </a:r>
            <a:r>
              <a:rPr lang="de-DE" sz="2400" dirty="0"/>
              <a:t> printed material </a:t>
            </a:r>
            <a:r>
              <a:rPr lang="de-DE" sz="2400" dirty="0" err="1"/>
              <a:t>using</a:t>
            </a:r>
            <a:r>
              <a:rPr lang="de-DE" sz="2400" dirty="0"/>
              <a:t> </a:t>
            </a:r>
            <a:r>
              <a:rPr lang="de-DE" sz="2400" dirty="0" err="1"/>
              <a:t>the</a:t>
            </a:r>
            <a:r>
              <a:rPr lang="de-DE" sz="2400" dirty="0"/>
              <a:t> </a:t>
            </a:r>
            <a:r>
              <a:rPr lang="de-DE" sz="2400" dirty="0" err="1"/>
              <a:t>Latin</a:t>
            </a:r>
            <a:r>
              <a:rPr lang="de-DE" sz="2400" dirty="0"/>
              <a:t> </a:t>
            </a:r>
            <a:r>
              <a:rPr lang="de-DE" sz="2400" dirty="0" err="1"/>
              <a:t>alphabet</a:t>
            </a:r>
            <a:r>
              <a:rPr lang="de-DE" sz="2400" dirty="0"/>
              <a:t>. The </a:t>
            </a:r>
            <a:r>
              <a:rPr lang="de-DE" sz="2400" dirty="0" err="1"/>
              <a:t>more</a:t>
            </a:r>
            <a:r>
              <a:rPr lang="de-DE" sz="2400" dirty="0"/>
              <a:t> </a:t>
            </a:r>
            <a:r>
              <a:rPr lang="de-DE" sz="2400" dirty="0" err="1"/>
              <a:t>difficult</a:t>
            </a:r>
            <a:r>
              <a:rPr lang="de-DE" sz="2400" dirty="0"/>
              <a:t> </a:t>
            </a:r>
            <a:r>
              <a:rPr lang="de-DE" sz="2400" dirty="0" err="1"/>
              <a:t>problems</a:t>
            </a:r>
            <a:r>
              <a:rPr lang="de-DE" sz="2400" dirty="0"/>
              <a:t> </a:t>
            </a:r>
            <a:r>
              <a:rPr lang="de-DE" sz="2400" dirty="0" err="1"/>
              <a:t>posed</a:t>
            </a:r>
            <a:r>
              <a:rPr lang="de-DE" sz="2400" dirty="0"/>
              <a:t> </a:t>
            </a:r>
            <a:r>
              <a:rPr lang="de-DE" sz="2400" dirty="0" err="1"/>
              <a:t>by</a:t>
            </a:r>
            <a:r>
              <a:rPr lang="de-DE" sz="2400" dirty="0"/>
              <a:t> </a:t>
            </a:r>
            <a:r>
              <a:rPr lang="de-DE" sz="2400" dirty="0" err="1"/>
              <a:t>other</a:t>
            </a:r>
            <a:r>
              <a:rPr lang="de-DE" sz="2400" dirty="0"/>
              <a:t> </a:t>
            </a:r>
            <a:r>
              <a:rPr lang="de-DE" sz="2400" dirty="0" err="1"/>
              <a:t>character</a:t>
            </a:r>
            <a:r>
              <a:rPr lang="de-DE" sz="2400" dirty="0"/>
              <a:t> </a:t>
            </a:r>
            <a:r>
              <a:rPr lang="de-DE" sz="2400" dirty="0" err="1"/>
              <a:t>sets</a:t>
            </a:r>
            <a:r>
              <a:rPr lang="de-DE" sz="2400" dirty="0"/>
              <a:t> and </a:t>
            </a:r>
            <a:r>
              <a:rPr lang="de-DE" sz="2400" dirty="0" err="1"/>
              <a:t>handwriting</a:t>
            </a:r>
            <a:r>
              <a:rPr lang="de-DE" sz="2400" dirty="0"/>
              <a:t> </a:t>
            </a:r>
            <a:r>
              <a:rPr lang="de-DE" sz="2400" dirty="0" err="1"/>
              <a:t>are</a:t>
            </a:r>
            <a:r>
              <a:rPr lang="de-DE" sz="2400" dirty="0"/>
              <a:t> </a:t>
            </a:r>
            <a:r>
              <a:rPr lang="de-DE" sz="2400" dirty="0" err="1"/>
              <a:t>areas</a:t>
            </a:r>
            <a:r>
              <a:rPr lang="de-DE" sz="2400" dirty="0"/>
              <a:t> </a:t>
            </a:r>
            <a:r>
              <a:rPr lang="de-DE" sz="2400" dirty="0" err="1"/>
              <a:t>of</a:t>
            </a:r>
            <a:r>
              <a:rPr lang="de-DE" sz="2400" dirty="0"/>
              <a:t> </a:t>
            </a:r>
            <a:r>
              <a:rPr lang="de-DE" sz="2400" dirty="0" err="1"/>
              <a:t>ongoing</a:t>
            </a:r>
            <a:r>
              <a:rPr lang="de-DE" sz="2400" dirty="0"/>
              <a:t> </a:t>
            </a:r>
            <a:r>
              <a:rPr lang="de-DE" sz="2400" dirty="0" err="1"/>
              <a:t>research</a:t>
            </a:r>
            <a:r>
              <a:rPr lang="de-DE" sz="2400" dirty="0"/>
              <a:t>.“</a:t>
            </a:r>
          </a:p>
        </p:txBody>
      </p:sp>
      <p:pic>
        <p:nvPicPr>
          <p:cNvPr id="4" name="Picture 3">
            <a:extLst>
              <a:ext uri="{FF2B5EF4-FFF2-40B4-BE49-F238E27FC236}">
                <a16:creationId xmlns:a16="http://schemas.microsoft.com/office/drawing/2014/main" id="{FD8B6FCB-C10B-4097-A8D5-A0B41CAF04F3}"/>
              </a:ext>
            </a:extLst>
          </p:cNvPr>
          <p:cNvPicPr>
            <a:picLocks noChangeAspect="1"/>
          </p:cNvPicPr>
          <p:nvPr/>
        </p:nvPicPr>
        <p:blipFill rotWithShape="1">
          <a:blip r:embed="rId2"/>
          <a:srcRect l="9177" t="3837" r="36941" b="11879"/>
          <a:stretch/>
        </p:blipFill>
        <p:spPr>
          <a:xfrm>
            <a:off x="6340642" y="1411683"/>
            <a:ext cx="5269832" cy="4634563"/>
          </a:xfrm>
          <a:prstGeom prst="rect">
            <a:avLst/>
          </a:prstGeom>
          <a:effectLst>
            <a:softEdge rad="101600"/>
          </a:effectLst>
        </p:spPr>
      </p:pic>
    </p:spTree>
    <p:extLst>
      <p:ext uri="{BB962C8B-B14F-4D97-AF65-F5344CB8AC3E}">
        <p14:creationId xmlns:p14="http://schemas.microsoft.com/office/powerpoint/2010/main" val="2874029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CF70-5444-4319-A5CD-8310E66E7094}"/>
              </a:ext>
            </a:extLst>
          </p:cNvPr>
          <p:cNvSpPr>
            <a:spLocks noGrp="1"/>
          </p:cNvSpPr>
          <p:nvPr>
            <p:ph type="title"/>
          </p:nvPr>
        </p:nvSpPr>
        <p:spPr>
          <a:xfrm>
            <a:off x="0" y="249381"/>
            <a:ext cx="11296357" cy="794419"/>
          </a:xfrm>
          <a:solidFill>
            <a:schemeClr val="bg2"/>
          </a:solidFill>
        </p:spPr>
        <p:txBody>
          <a:bodyPr>
            <a:normAutofit/>
          </a:bodyPr>
          <a:lstStyle/>
          <a:p>
            <a:pPr algn="ctr"/>
            <a:r>
              <a:rPr lang="de-DE" dirty="0" err="1"/>
              <a:t>When</a:t>
            </a:r>
            <a:r>
              <a:rPr lang="de-DE" dirty="0"/>
              <a:t> was OCR </a:t>
            </a:r>
            <a:r>
              <a:rPr lang="de-DE" dirty="0" err="1"/>
              <a:t>software</a:t>
            </a:r>
            <a:r>
              <a:rPr lang="de-DE" dirty="0"/>
              <a:t> </a:t>
            </a:r>
            <a:r>
              <a:rPr lang="de-DE" dirty="0" err="1"/>
              <a:t>invented</a:t>
            </a:r>
            <a:r>
              <a:rPr lang="de-DE" dirty="0"/>
              <a:t>?</a:t>
            </a:r>
          </a:p>
        </p:txBody>
      </p:sp>
      <p:sp>
        <p:nvSpPr>
          <p:cNvPr id="3" name="Content Placeholder 2">
            <a:extLst>
              <a:ext uri="{FF2B5EF4-FFF2-40B4-BE49-F238E27FC236}">
                <a16:creationId xmlns:a16="http://schemas.microsoft.com/office/drawing/2014/main" id="{8840A295-F59D-4B4B-BF52-D8EF9851F81D}"/>
              </a:ext>
            </a:extLst>
          </p:cNvPr>
          <p:cNvSpPr>
            <a:spLocks noGrp="1"/>
          </p:cNvSpPr>
          <p:nvPr>
            <p:ph idx="1"/>
          </p:nvPr>
        </p:nvSpPr>
        <p:spPr>
          <a:xfrm>
            <a:off x="5865392" y="1319614"/>
            <a:ext cx="4385854" cy="1510129"/>
          </a:xfrm>
        </p:spPr>
        <p:txBody>
          <a:bodyPr>
            <a:normAutofit/>
          </a:bodyPr>
          <a:lstStyle/>
          <a:p>
            <a:pPr marL="0" indent="0">
              <a:buNone/>
            </a:pPr>
            <a:r>
              <a:rPr lang="de-DE" sz="2400" b="1" dirty="0"/>
              <a:t>mid-1970s</a:t>
            </a:r>
            <a:r>
              <a:rPr lang="de-DE" sz="2400" dirty="0"/>
              <a:t>: OCR A </a:t>
            </a:r>
            <a:r>
              <a:rPr lang="de-DE" sz="2400" dirty="0" err="1"/>
              <a:t>font</a:t>
            </a:r>
            <a:r>
              <a:rPr lang="de-DE" sz="2400" dirty="0"/>
              <a:t> and OCR B </a:t>
            </a:r>
            <a:r>
              <a:rPr lang="de-DE" sz="2400" dirty="0" err="1"/>
              <a:t>font</a:t>
            </a:r>
            <a:r>
              <a:rPr lang="de-DE" sz="2400" dirty="0"/>
              <a:t> (</a:t>
            </a:r>
            <a:r>
              <a:rPr lang="de-DE" sz="2400" dirty="0" err="1"/>
              <a:t>similar</a:t>
            </a:r>
            <a:r>
              <a:rPr lang="de-DE" sz="2400" dirty="0"/>
              <a:t> </a:t>
            </a:r>
            <a:r>
              <a:rPr lang="de-DE" sz="2400" dirty="0" err="1"/>
              <a:t>to</a:t>
            </a:r>
            <a:r>
              <a:rPr lang="de-DE" sz="2400" dirty="0"/>
              <a:t> normal </a:t>
            </a:r>
            <a:r>
              <a:rPr lang="de-DE" sz="2400" dirty="0" err="1"/>
              <a:t>letter</a:t>
            </a:r>
            <a:r>
              <a:rPr lang="de-DE" sz="2400" dirty="0"/>
              <a:t>-press </a:t>
            </a:r>
            <a:r>
              <a:rPr lang="de-DE" sz="2400" dirty="0" err="1"/>
              <a:t>appearance</a:t>
            </a:r>
            <a:r>
              <a:rPr lang="de-DE" sz="2400" dirty="0"/>
              <a:t>)</a:t>
            </a:r>
          </a:p>
        </p:txBody>
      </p:sp>
      <p:pic>
        <p:nvPicPr>
          <p:cNvPr id="4" name="Picture 3">
            <a:extLst>
              <a:ext uri="{FF2B5EF4-FFF2-40B4-BE49-F238E27FC236}">
                <a16:creationId xmlns:a16="http://schemas.microsoft.com/office/drawing/2014/main" id="{335BE446-185A-4660-8028-1DFC6E191BB6}"/>
              </a:ext>
            </a:extLst>
          </p:cNvPr>
          <p:cNvPicPr>
            <a:picLocks noChangeAspect="1"/>
          </p:cNvPicPr>
          <p:nvPr/>
        </p:nvPicPr>
        <p:blipFill rotWithShape="1">
          <a:blip r:embed="rId2"/>
          <a:srcRect r="36436"/>
          <a:stretch/>
        </p:blipFill>
        <p:spPr>
          <a:xfrm>
            <a:off x="5930507" y="2929641"/>
            <a:ext cx="4336527" cy="3835680"/>
          </a:xfrm>
          <a:prstGeom prst="rect">
            <a:avLst/>
          </a:prstGeom>
          <a:effectLst>
            <a:softEdge rad="63500"/>
          </a:effectLst>
        </p:spPr>
      </p:pic>
      <p:pic>
        <p:nvPicPr>
          <p:cNvPr id="5" name="Picture 4">
            <a:extLst>
              <a:ext uri="{FF2B5EF4-FFF2-40B4-BE49-F238E27FC236}">
                <a16:creationId xmlns:a16="http://schemas.microsoft.com/office/drawing/2014/main" id="{5DBD0DE7-5799-4587-95A2-7893F08486B6}"/>
              </a:ext>
            </a:extLst>
          </p:cNvPr>
          <p:cNvPicPr>
            <a:picLocks noChangeAspect="1"/>
          </p:cNvPicPr>
          <p:nvPr/>
        </p:nvPicPr>
        <p:blipFill rotWithShape="1">
          <a:blip r:embed="rId3"/>
          <a:srcRect l="25559" t="12086" r="34277" b="39645"/>
          <a:stretch/>
        </p:blipFill>
        <p:spPr>
          <a:xfrm>
            <a:off x="203311" y="1291299"/>
            <a:ext cx="4896854" cy="3308683"/>
          </a:xfrm>
          <a:prstGeom prst="rect">
            <a:avLst/>
          </a:prstGeom>
          <a:effectLst>
            <a:softEdge rad="190500"/>
          </a:effectLst>
        </p:spPr>
      </p:pic>
      <p:sp>
        <p:nvSpPr>
          <p:cNvPr id="6" name="Rectangle 5">
            <a:extLst>
              <a:ext uri="{FF2B5EF4-FFF2-40B4-BE49-F238E27FC236}">
                <a16:creationId xmlns:a16="http://schemas.microsoft.com/office/drawing/2014/main" id="{4F90D1BB-EF1B-44F5-82ED-FB8C7B9BCBEE}"/>
              </a:ext>
            </a:extLst>
          </p:cNvPr>
          <p:cNvSpPr/>
          <p:nvPr/>
        </p:nvSpPr>
        <p:spPr>
          <a:xfrm>
            <a:off x="620237" y="4847481"/>
            <a:ext cx="4063001" cy="1569660"/>
          </a:xfrm>
          <a:prstGeom prst="rect">
            <a:avLst/>
          </a:prstGeom>
        </p:spPr>
        <p:txBody>
          <a:bodyPr wrap="square">
            <a:spAutoFit/>
          </a:bodyPr>
          <a:lstStyle/>
          <a:p>
            <a:r>
              <a:rPr lang="de-DE" sz="2400" dirty="0"/>
              <a:t>Ca. </a:t>
            </a:r>
            <a:r>
              <a:rPr lang="de-DE" sz="2400" b="1" dirty="0"/>
              <a:t>1955</a:t>
            </a:r>
            <a:r>
              <a:rPr lang="de-DE" sz="2400" dirty="0"/>
              <a:t>: </a:t>
            </a:r>
            <a:r>
              <a:rPr lang="de-DE" sz="2400" dirty="0" err="1"/>
              <a:t>early</a:t>
            </a:r>
            <a:r>
              <a:rPr lang="de-DE" sz="2400" dirty="0"/>
              <a:t> OCR </a:t>
            </a:r>
            <a:r>
              <a:rPr lang="de-DE" sz="2400" dirty="0" err="1"/>
              <a:t>devices</a:t>
            </a:r>
            <a:r>
              <a:rPr lang="de-DE" sz="2400" dirty="0"/>
              <a:t> </a:t>
            </a:r>
            <a:r>
              <a:rPr lang="de-DE" sz="2400" dirty="0" err="1"/>
              <a:t>only</a:t>
            </a:r>
            <a:r>
              <a:rPr lang="de-DE" sz="2400" dirty="0"/>
              <a:t> </a:t>
            </a:r>
            <a:r>
              <a:rPr lang="de-DE" sz="2400" dirty="0" err="1"/>
              <a:t>recognised</a:t>
            </a:r>
            <a:r>
              <a:rPr lang="de-DE" sz="2400" dirty="0"/>
              <a:t> limited </a:t>
            </a:r>
            <a:r>
              <a:rPr lang="de-DE" sz="2400" dirty="0" err="1"/>
              <a:t>set</a:t>
            </a:r>
            <a:r>
              <a:rPr lang="de-DE" sz="2400" dirty="0"/>
              <a:t> </a:t>
            </a:r>
            <a:r>
              <a:rPr lang="de-DE" sz="2400" dirty="0" err="1"/>
              <a:t>of</a:t>
            </a:r>
            <a:r>
              <a:rPr lang="de-DE" sz="2400" dirty="0"/>
              <a:t> </a:t>
            </a:r>
            <a:r>
              <a:rPr lang="de-DE" sz="2400" dirty="0" err="1"/>
              <a:t>characters</a:t>
            </a:r>
            <a:r>
              <a:rPr lang="de-DE" sz="2400" dirty="0"/>
              <a:t> in </a:t>
            </a:r>
            <a:r>
              <a:rPr lang="de-DE" sz="2400" dirty="0" err="1"/>
              <a:t>machine-optimised</a:t>
            </a:r>
            <a:r>
              <a:rPr lang="de-DE" sz="2400" dirty="0"/>
              <a:t> </a:t>
            </a:r>
            <a:r>
              <a:rPr lang="de-DE" sz="2400" dirty="0" err="1"/>
              <a:t>font</a:t>
            </a:r>
            <a:endParaRPr lang="de-DE" sz="2400" dirty="0"/>
          </a:p>
        </p:txBody>
      </p:sp>
    </p:spTree>
    <p:extLst>
      <p:ext uri="{BB962C8B-B14F-4D97-AF65-F5344CB8AC3E}">
        <p14:creationId xmlns:p14="http://schemas.microsoft.com/office/powerpoint/2010/main" val="327623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4EA5-A8E0-45CD-A571-B7D3B8C17034}"/>
              </a:ext>
            </a:extLst>
          </p:cNvPr>
          <p:cNvSpPr>
            <a:spLocks noGrp="1"/>
          </p:cNvSpPr>
          <p:nvPr>
            <p:ph type="title"/>
          </p:nvPr>
        </p:nvSpPr>
        <p:spPr>
          <a:xfrm>
            <a:off x="0" y="168813"/>
            <a:ext cx="11324492" cy="745587"/>
          </a:xfrm>
          <a:solidFill>
            <a:schemeClr val="bg2"/>
          </a:solidFill>
        </p:spPr>
        <p:txBody>
          <a:bodyPr>
            <a:normAutofit/>
          </a:bodyPr>
          <a:lstStyle/>
          <a:p>
            <a:pPr algn="ctr"/>
            <a:r>
              <a:rPr lang="de-DE" dirty="0"/>
              <a:t>Do </a:t>
            </a:r>
            <a:r>
              <a:rPr lang="de-DE" dirty="0" err="1"/>
              <a:t>we</a:t>
            </a:r>
            <a:r>
              <a:rPr lang="de-DE" dirty="0"/>
              <a:t> </a:t>
            </a:r>
            <a:r>
              <a:rPr lang="de-DE" dirty="0" err="1"/>
              <a:t>encounter</a:t>
            </a:r>
            <a:r>
              <a:rPr lang="de-DE" dirty="0"/>
              <a:t> OCR in </a:t>
            </a:r>
            <a:r>
              <a:rPr lang="de-DE" dirty="0" err="1"/>
              <a:t>everyday-life</a:t>
            </a:r>
            <a:r>
              <a:rPr lang="de-DE" dirty="0"/>
              <a:t>?</a:t>
            </a:r>
          </a:p>
        </p:txBody>
      </p:sp>
      <p:sp>
        <p:nvSpPr>
          <p:cNvPr id="3" name="Content Placeholder 2">
            <a:extLst>
              <a:ext uri="{FF2B5EF4-FFF2-40B4-BE49-F238E27FC236}">
                <a16:creationId xmlns:a16="http://schemas.microsoft.com/office/drawing/2014/main" id="{7F22537C-F5A6-466B-A068-CFCE23602921}"/>
              </a:ext>
            </a:extLst>
          </p:cNvPr>
          <p:cNvSpPr>
            <a:spLocks noGrp="1"/>
          </p:cNvSpPr>
          <p:nvPr>
            <p:ph idx="1"/>
          </p:nvPr>
        </p:nvSpPr>
        <p:spPr>
          <a:xfrm>
            <a:off x="355913" y="1188073"/>
            <a:ext cx="10864948" cy="2275396"/>
          </a:xfrm>
        </p:spPr>
        <p:txBody>
          <a:bodyPr>
            <a:normAutofit fontScale="70000" lnSpcReduction="20000"/>
          </a:bodyPr>
          <a:lstStyle/>
          <a:p>
            <a:pPr marL="0" indent="0">
              <a:buNone/>
            </a:pPr>
            <a:r>
              <a:rPr lang="de-DE" sz="3800" dirty="0"/>
              <a:t>High </a:t>
            </a:r>
            <a:r>
              <a:rPr lang="de-DE" sz="3800" dirty="0" err="1"/>
              <a:t>accuracy</a:t>
            </a:r>
            <a:r>
              <a:rPr lang="de-DE" sz="3800" dirty="0"/>
              <a:t> </a:t>
            </a:r>
            <a:r>
              <a:rPr lang="de-DE" sz="3800" dirty="0" err="1"/>
              <a:t>rates</a:t>
            </a:r>
            <a:r>
              <a:rPr lang="de-DE" sz="3800" dirty="0"/>
              <a:t> </a:t>
            </a:r>
            <a:r>
              <a:rPr lang="de-DE" sz="3800" dirty="0" err="1"/>
              <a:t>have</a:t>
            </a:r>
            <a:r>
              <a:rPr lang="de-DE" sz="3800" dirty="0"/>
              <a:t> </a:t>
            </a:r>
            <a:r>
              <a:rPr lang="de-DE" sz="3800" dirty="0" err="1"/>
              <a:t>popularised</a:t>
            </a:r>
            <a:r>
              <a:rPr lang="de-DE" sz="3800" dirty="0"/>
              <a:t> OCR in </a:t>
            </a:r>
            <a:r>
              <a:rPr lang="de-DE" sz="3800" dirty="0" err="1"/>
              <a:t>the</a:t>
            </a:r>
            <a:r>
              <a:rPr lang="de-DE" sz="3800" dirty="0"/>
              <a:t> </a:t>
            </a:r>
            <a:r>
              <a:rPr lang="de-DE" sz="3800" dirty="0" err="1"/>
              <a:t>following</a:t>
            </a:r>
            <a:r>
              <a:rPr lang="de-DE" sz="3800" dirty="0"/>
              <a:t> </a:t>
            </a:r>
            <a:r>
              <a:rPr lang="de-DE" sz="3800" dirty="0" err="1"/>
              <a:t>areas</a:t>
            </a:r>
            <a:r>
              <a:rPr lang="de-DE" sz="3800" dirty="0"/>
              <a:t>:</a:t>
            </a:r>
          </a:p>
          <a:p>
            <a:r>
              <a:rPr lang="de-DE" sz="3800" dirty="0" err="1"/>
              <a:t>banking</a:t>
            </a:r>
            <a:r>
              <a:rPr lang="de-DE" sz="3800" dirty="0"/>
              <a:t> (</a:t>
            </a:r>
            <a:r>
              <a:rPr lang="de-DE" sz="3800" dirty="0" err="1"/>
              <a:t>machines</a:t>
            </a:r>
            <a:r>
              <a:rPr lang="de-DE" sz="3800" dirty="0"/>
              <a:t> „</a:t>
            </a:r>
            <a:r>
              <a:rPr lang="de-DE" sz="3800" dirty="0" err="1"/>
              <a:t>reading</a:t>
            </a:r>
            <a:r>
              <a:rPr lang="de-DE" sz="3800" dirty="0"/>
              <a:t>“ </a:t>
            </a:r>
            <a:r>
              <a:rPr lang="de-DE" sz="3800" dirty="0" err="1"/>
              <a:t>paper</a:t>
            </a:r>
            <a:r>
              <a:rPr lang="de-DE" sz="3800" dirty="0"/>
              <a:t> </a:t>
            </a:r>
            <a:r>
              <a:rPr lang="de-DE" sz="3800" dirty="0" err="1"/>
              <a:t>cheques</a:t>
            </a:r>
            <a:r>
              <a:rPr lang="de-DE" sz="3800" dirty="0"/>
              <a:t> and </a:t>
            </a:r>
            <a:r>
              <a:rPr lang="de-DE" sz="3800" dirty="0" err="1"/>
              <a:t>transfer</a:t>
            </a:r>
            <a:r>
              <a:rPr lang="de-DE" sz="3800" dirty="0"/>
              <a:t> </a:t>
            </a:r>
            <a:r>
              <a:rPr lang="de-DE" sz="3800" dirty="0" err="1"/>
              <a:t>forms</a:t>
            </a:r>
            <a:r>
              <a:rPr lang="de-DE" sz="3800" dirty="0"/>
              <a:t>)</a:t>
            </a:r>
          </a:p>
          <a:p>
            <a:r>
              <a:rPr lang="de-DE" sz="3800" dirty="0" err="1"/>
              <a:t>public</a:t>
            </a:r>
            <a:r>
              <a:rPr lang="de-DE" sz="3800" dirty="0"/>
              <a:t> </a:t>
            </a:r>
            <a:r>
              <a:rPr lang="de-DE" sz="3800" dirty="0" err="1"/>
              <a:t>administration</a:t>
            </a:r>
            <a:endParaRPr lang="de-DE" sz="3800" dirty="0"/>
          </a:p>
          <a:p>
            <a:r>
              <a:rPr lang="de-DE" sz="3800" dirty="0" err="1"/>
              <a:t>health</a:t>
            </a:r>
            <a:r>
              <a:rPr lang="de-DE" sz="3800" dirty="0"/>
              <a:t>-care (e.g. </a:t>
            </a:r>
            <a:r>
              <a:rPr lang="de-DE" sz="3800" dirty="0" err="1"/>
              <a:t>machine-readable</a:t>
            </a:r>
            <a:r>
              <a:rPr lang="de-DE" sz="3800" dirty="0"/>
              <a:t> </a:t>
            </a:r>
            <a:r>
              <a:rPr lang="de-DE" sz="3800" dirty="0" err="1"/>
              <a:t>precriptions</a:t>
            </a:r>
            <a:r>
              <a:rPr lang="de-DE" sz="3800" dirty="0"/>
              <a:t>) </a:t>
            </a:r>
          </a:p>
        </p:txBody>
      </p:sp>
      <p:pic>
        <p:nvPicPr>
          <p:cNvPr id="9" name="Picture 8">
            <a:extLst>
              <a:ext uri="{FF2B5EF4-FFF2-40B4-BE49-F238E27FC236}">
                <a16:creationId xmlns:a16="http://schemas.microsoft.com/office/drawing/2014/main" id="{4E9211CC-D116-4D0A-8410-7C7AF7F87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732" y="3623847"/>
            <a:ext cx="5627078" cy="2940148"/>
          </a:xfrm>
          <a:prstGeom prst="rect">
            <a:avLst/>
          </a:prstGeom>
        </p:spPr>
      </p:pic>
      <p:sp>
        <p:nvSpPr>
          <p:cNvPr id="10" name="TextBox 9">
            <a:extLst>
              <a:ext uri="{FF2B5EF4-FFF2-40B4-BE49-F238E27FC236}">
                <a16:creationId xmlns:a16="http://schemas.microsoft.com/office/drawing/2014/main" id="{13AAB300-9145-4E75-BB92-D2FD3D563FFF}"/>
              </a:ext>
            </a:extLst>
          </p:cNvPr>
          <p:cNvSpPr txBox="1"/>
          <p:nvPr/>
        </p:nvSpPr>
        <p:spPr>
          <a:xfrm>
            <a:off x="283464" y="3463469"/>
            <a:ext cx="5962591" cy="3447098"/>
          </a:xfrm>
          <a:prstGeom prst="rect">
            <a:avLst/>
          </a:prstGeom>
          <a:noFill/>
        </p:spPr>
        <p:txBody>
          <a:bodyPr wrap="square" rtlCol="0">
            <a:spAutoFit/>
          </a:bodyPr>
          <a:lstStyle/>
          <a:p>
            <a:r>
              <a:rPr lang="de-DE" sz="2000" u="sng" dirty="0"/>
              <a:t>NOTE</a:t>
            </a:r>
            <a:r>
              <a:rPr lang="de-DE" sz="2000" dirty="0"/>
              <a:t>:</a:t>
            </a:r>
            <a:br>
              <a:rPr lang="de-DE" sz="2000" dirty="0"/>
            </a:br>
            <a:br>
              <a:rPr lang="de-DE" sz="2000" dirty="0"/>
            </a:br>
            <a:r>
              <a:rPr lang="de-DE" sz="2000" dirty="0"/>
              <a:t>In </a:t>
            </a:r>
            <a:r>
              <a:rPr lang="de-DE" sz="2000" dirty="0" err="1"/>
              <a:t>cases</a:t>
            </a:r>
            <a:r>
              <a:rPr lang="de-DE" sz="2000" dirty="0"/>
              <a:t> </a:t>
            </a:r>
            <a:r>
              <a:rPr lang="de-DE" sz="2000" dirty="0" err="1"/>
              <a:t>where</a:t>
            </a:r>
            <a:r>
              <a:rPr lang="de-DE" sz="2000" dirty="0"/>
              <a:t> absolute </a:t>
            </a:r>
            <a:r>
              <a:rPr lang="de-DE" sz="2000" dirty="0" err="1"/>
              <a:t>perfection</a:t>
            </a:r>
            <a:r>
              <a:rPr lang="de-DE" sz="2000" dirty="0"/>
              <a:t> </a:t>
            </a:r>
            <a:r>
              <a:rPr lang="de-DE" sz="2000" dirty="0" err="1"/>
              <a:t>is</a:t>
            </a:r>
            <a:r>
              <a:rPr lang="de-DE" sz="2000" dirty="0"/>
              <a:t> </a:t>
            </a:r>
            <a:r>
              <a:rPr lang="de-DE" sz="2000" dirty="0" err="1"/>
              <a:t>needed</a:t>
            </a:r>
            <a:r>
              <a:rPr lang="de-DE" sz="2000" dirty="0"/>
              <a:t>, OCR A and OCR B </a:t>
            </a:r>
            <a:r>
              <a:rPr lang="de-DE" sz="2000" dirty="0" err="1"/>
              <a:t>fonts</a:t>
            </a:r>
            <a:r>
              <a:rPr lang="de-DE" sz="2000" dirty="0"/>
              <a:t> </a:t>
            </a:r>
            <a:r>
              <a:rPr lang="de-DE" sz="2000" dirty="0" err="1"/>
              <a:t>are</a:t>
            </a:r>
            <a:r>
              <a:rPr lang="de-DE" sz="2000" dirty="0"/>
              <a:t> still </a:t>
            </a:r>
            <a:r>
              <a:rPr lang="de-DE" sz="2000" dirty="0" err="1"/>
              <a:t>used</a:t>
            </a:r>
            <a:r>
              <a:rPr lang="de-DE" sz="2000" dirty="0"/>
              <a:t>.</a:t>
            </a:r>
          </a:p>
          <a:p>
            <a:endParaRPr lang="de-DE" sz="2000" dirty="0"/>
          </a:p>
          <a:p>
            <a:r>
              <a:rPr lang="de-DE" sz="2000" dirty="0" err="1"/>
              <a:t>If</a:t>
            </a:r>
            <a:r>
              <a:rPr lang="de-DE" sz="2000" dirty="0"/>
              <a:t> sensitive </a:t>
            </a:r>
            <a:r>
              <a:rPr lang="de-DE" sz="2000" dirty="0" err="1"/>
              <a:t>information</a:t>
            </a:r>
            <a:r>
              <a:rPr lang="de-DE" sz="2000" dirty="0"/>
              <a:t> </a:t>
            </a:r>
            <a:r>
              <a:rPr lang="de-DE" sz="2000" dirty="0" err="1"/>
              <a:t>is</a:t>
            </a:r>
            <a:r>
              <a:rPr lang="de-DE" sz="2000" dirty="0"/>
              <a:t> </a:t>
            </a:r>
            <a:r>
              <a:rPr lang="de-DE" sz="2000" dirty="0" err="1"/>
              <a:t>handled</a:t>
            </a:r>
            <a:r>
              <a:rPr lang="de-DE" sz="2000" dirty="0"/>
              <a:t>, OCR </a:t>
            </a:r>
            <a:r>
              <a:rPr lang="de-DE" sz="2000" dirty="0" err="1"/>
              <a:t>technology</a:t>
            </a:r>
            <a:r>
              <a:rPr lang="de-DE" sz="2000" dirty="0"/>
              <a:t> </a:t>
            </a:r>
            <a:r>
              <a:rPr lang="de-DE" sz="2000" dirty="0" err="1"/>
              <a:t>can</a:t>
            </a:r>
            <a:r>
              <a:rPr lang="de-DE" sz="2000" dirty="0"/>
              <a:t> </a:t>
            </a:r>
            <a:r>
              <a:rPr lang="de-DE" sz="2000" dirty="0" err="1"/>
              <a:t>be</a:t>
            </a:r>
            <a:r>
              <a:rPr lang="de-DE" sz="2000" dirty="0"/>
              <a:t> </a:t>
            </a:r>
            <a:r>
              <a:rPr lang="de-DE" sz="2000" dirty="0" err="1"/>
              <a:t>combined</a:t>
            </a:r>
            <a:r>
              <a:rPr lang="de-DE" sz="2000" dirty="0"/>
              <a:t> </a:t>
            </a:r>
            <a:r>
              <a:rPr lang="de-DE" sz="2000" dirty="0" err="1"/>
              <a:t>with</a:t>
            </a:r>
            <a:r>
              <a:rPr lang="de-DE" sz="2000" dirty="0"/>
              <a:t> </a:t>
            </a:r>
            <a:r>
              <a:rPr lang="de-DE" sz="2000" dirty="0" err="1"/>
              <a:t>the</a:t>
            </a:r>
            <a:r>
              <a:rPr lang="de-DE" sz="2000" dirty="0"/>
              <a:t> so-</a:t>
            </a:r>
            <a:r>
              <a:rPr lang="de-DE" sz="2000" dirty="0" err="1"/>
              <a:t>called</a:t>
            </a:r>
            <a:r>
              <a:rPr lang="de-DE" sz="2000" dirty="0"/>
              <a:t> MICR </a:t>
            </a:r>
            <a:r>
              <a:rPr lang="de-DE" sz="2000" dirty="0" err="1"/>
              <a:t>technology</a:t>
            </a:r>
            <a:r>
              <a:rPr lang="de-DE" sz="2000" dirty="0"/>
              <a:t> (</a:t>
            </a:r>
            <a:r>
              <a:rPr lang="de-DE" sz="2000" dirty="0" err="1"/>
              <a:t>magnetic-ink</a:t>
            </a:r>
            <a:r>
              <a:rPr lang="de-DE" sz="2000" dirty="0"/>
              <a:t> </a:t>
            </a:r>
            <a:r>
              <a:rPr lang="de-DE" sz="2000" dirty="0" err="1"/>
              <a:t>character</a:t>
            </a:r>
            <a:r>
              <a:rPr lang="de-DE" sz="2000" dirty="0"/>
              <a:t> </a:t>
            </a:r>
            <a:r>
              <a:rPr lang="de-DE" sz="2000" dirty="0" err="1"/>
              <a:t>recognition</a:t>
            </a:r>
            <a:r>
              <a:rPr lang="de-DE" sz="2000" dirty="0"/>
              <a:t>) </a:t>
            </a:r>
            <a:r>
              <a:rPr lang="de-DE" sz="2000" dirty="0" err="1"/>
              <a:t>checking</a:t>
            </a:r>
            <a:r>
              <a:rPr lang="de-DE" sz="2000" dirty="0"/>
              <a:t> </a:t>
            </a:r>
            <a:r>
              <a:rPr lang="de-DE" sz="2000" dirty="0" err="1"/>
              <a:t>the</a:t>
            </a:r>
            <a:r>
              <a:rPr lang="de-DE" sz="2000" dirty="0"/>
              <a:t> </a:t>
            </a:r>
            <a:r>
              <a:rPr lang="en-US" sz="2000" dirty="0"/>
              <a:t>legitimacy or originality of paper documents</a:t>
            </a:r>
            <a:r>
              <a:rPr lang="de-DE" sz="2000" dirty="0"/>
              <a:t>.</a:t>
            </a:r>
          </a:p>
          <a:p>
            <a:endParaRPr lang="de-DE" dirty="0"/>
          </a:p>
        </p:txBody>
      </p:sp>
    </p:spTree>
    <p:extLst>
      <p:ext uri="{BB962C8B-B14F-4D97-AF65-F5344CB8AC3E}">
        <p14:creationId xmlns:p14="http://schemas.microsoft.com/office/powerpoint/2010/main" val="111241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97F1-1095-418B-8270-6CEEA85B19C2}"/>
              </a:ext>
            </a:extLst>
          </p:cNvPr>
          <p:cNvSpPr>
            <a:spLocks noGrp="1"/>
          </p:cNvSpPr>
          <p:nvPr>
            <p:ph type="title"/>
          </p:nvPr>
        </p:nvSpPr>
        <p:spPr>
          <a:xfrm>
            <a:off x="0" y="175081"/>
            <a:ext cx="11296357" cy="732862"/>
          </a:xfrm>
          <a:solidFill>
            <a:schemeClr val="bg2"/>
          </a:solidFill>
        </p:spPr>
        <p:txBody>
          <a:bodyPr>
            <a:normAutofit/>
          </a:bodyPr>
          <a:lstStyle/>
          <a:p>
            <a:pPr algn="ctr"/>
            <a:r>
              <a:rPr lang="de-DE" sz="4000" dirty="0"/>
              <a:t>Are </a:t>
            </a:r>
            <a:r>
              <a:rPr lang="de-DE" sz="4000" dirty="0" err="1"/>
              <a:t>humanities</a:t>
            </a:r>
            <a:r>
              <a:rPr lang="de-DE" sz="4000" dirty="0"/>
              <a:t> </a:t>
            </a:r>
            <a:r>
              <a:rPr lang="de-DE" sz="4000" dirty="0" err="1"/>
              <a:t>tools</a:t>
            </a:r>
            <a:r>
              <a:rPr lang="de-DE" sz="4000" dirty="0"/>
              <a:t> </a:t>
            </a:r>
            <a:r>
              <a:rPr lang="de-DE" sz="4000" dirty="0" err="1"/>
              <a:t>using</a:t>
            </a:r>
            <a:r>
              <a:rPr lang="de-DE" sz="4000" dirty="0"/>
              <a:t> OCR?</a:t>
            </a:r>
          </a:p>
        </p:txBody>
      </p:sp>
      <p:sp>
        <p:nvSpPr>
          <p:cNvPr id="3" name="Content Placeholder 2">
            <a:extLst>
              <a:ext uri="{FF2B5EF4-FFF2-40B4-BE49-F238E27FC236}">
                <a16:creationId xmlns:a16="http://schemas.microsoft.com/office/drawing/2014/main" id="{A7004EBF-EDB6-4083-8391-C9493CEE5E06}"/>
              </a:ext>
            </a:extLst>
          </p:cNvPr>
          <p:cNvSpPr>
            <a:spLocks noGrp="1"/>
          </p:cNvSpPr>
          <p:nvPr>
            <p:ph idx="1"/>
          </p:nvPr>
        </p:nvSpPr>
        <p:spPr>
          <a:xfrm>
            <a:off x="900132" y="1186155"/>
            <a:ext cx="5402193" cy="685800"/>
          </a:xfrm>
        </p:spPr>
        <p:txBody>
          <a:bodyPr>
            <a:noAutofit/>
          </a:bodyPr>
          <a:lstStyle/>
          <a:p>
            <a:pPr marL="0" indent="0">
              <a:buNone/>
            </a:pPr>
            <a:r>
              <a:rPr lang="de-DE" sz="2400" dirty="0"/>
              <a:t>Google Books: </a:t>
            </a:r>
            <a:r>
              <a:rPr lang="de-DE" sz="2400" dirty="0" err="1"/>
              <a:t>full</a:t>
            </a:r>
            <a:r>
              <a:rPr lang="de-DE" sz="2400" dirty="0"/>
              <a:t>-text </a:t>
            </a:r>
            <a:r>
              <a:rPr lang="de-DE" sz="2400" dirty="0" err="1"/>
              <a:t>search</a:t>
            </a:r>
            <a:r>
              <a:rPr lang="de-DE" sz="2400" dirty="0"/>
              <a:t> + </a:t>
            </a:r>
            <a:r>
              <a:rPr lang="de-DE" sz="2400" dirty="0" err="1"/>
              <a:t>highlighting</a:t>
            </a:r>
            <a:r>
              <a:rPr lang="de-DE" sz="2400" dirty="0"/>
              <a:t> </a:t>
            </a:r>
            <a:r>
              <a:rPr lang="de-DE" sz="2400" dirty="0" err="1"/>
              <a:t>of</a:t>
            </a:r>
            <a:r>
              <a:rPr lang="de-DE" sz="2400" dirty="0"/>
              <a:t> </a:t>
            </a:r>
            <a:r>
              <a:rPr lang="de-DE" sz="2400" dirty="0" err="1"/>
              <a:t>text</a:t>
            </a:r>
            <a:r>
              <a:rPr lang="de-DE" sz="2400" dirty="0"/>
              <a:t> </a:t>
            </a:r>
            <a:r>
              <a:rPr lang="de-DE" sz="2400" dirty="0" err="1"/>
              <a:t>results</a:t>
            </a:r>
            <a:endParaRPr lang="de-DE" sz="2400" dirty="0"/>
          </a:p>
        </p:txBody>
      </p:sp>
      <p:sp>
        <p:nvSpPr>
          <p:cNvPr id="4" name="Content Placeholder 2">
            <a:extLst>
              <a:ext uri="{FF2B5EF4-FFF2-40B4-BE49-F238E27FC236}">
                <a16:creationId xmlns:a16="http://schemas.microsoft.com/office/drawing/2014/main" id="{5C961268-72F0-4C2D-A22F-3B250FC8B1D8}"/>
              </a:ext>
            </a:extLst>
          </p:cNvPr>
          <p:cNvSpPr txBox="1">
            <a:spLocks/>
          </p:cNvSpPr>
          <p:nvPr/>
        </p:nvSpPr>
        <p:spPr>
          <a:xfrm>
            <a:off x="7440575" y="6182563"/>
            <a:ext cx="3974432" cy="5566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err="1"/>
              <a:t>HathiTrust</a:t>
            </a:r>
            <a:r>
              <a:rPr lang="de-DE" dirty="0"/>
              <a:t> </a:t>
            </a:r>
            <a:r>
              <a:rPr lang="de-DE" dirty="0" err="1"/>
              <a:t>full</a:t>
            </a:r>
            <a:r>
              <a:rPr lang="de-DE" dirty="0"/>
              <a:t>-text </a:t>
            </a:r>
            <a:r>
              <a:rPr lang="de-DE" dirty="0" err="1"/>
              <a:t>view</a:t>
            </a:r>
            <a:endParaRPr lang="de-DE" dirty="0"/>
          </a:p>
        </p:txBody>
      </p:sp>
      <p:pic>
        <p:nvPicPr>
          <p:cNvPr id="6" name="Picture 5">
            <a:extLst>
              <a:ext uri="{FF2B5EF4-FFF2-40B4-BE49-F238E27FC236}">
                <a16:creationId xmlns:a16="http://schemas.microsoft.com/office/drawing/2014/main" id="{F28294F3-3005-4889-BEB0-E85B876EAE91}"/>
              </a:ext>
            </a:extLst>
          </p:cNvPr>
          <p:cNvPicPr>
            <a:picLocks noChangeAspect="1"/>
          </p:cNvPicPr>
          <p:nvPr/>
        </p:nvPicPr>
        <p:blipFill rotWithShape="1">
          <a:blip r:embed="rId2"/>
          <a:srcRect t="4012" r="72961" b="11385"/>
          <a:stretch/>
        </p:blipFill>
        <p:spPr>
          <a:xfrm>
            <a:off x="7859138" y="982351"/>
            <a:ext cx="2855955" cy="5023978"/>
          </a:xfrm>
          <a:prstGeom prst="rect">
            <a:avLst/>
          </a:prstGeom>
          <a:effectLst>
            <a:softEdge rad="50800"/>
          </a:effectLst>
        </p:spPr>
      </p:pic>
      <p:pic>
        <p:nvPicPr>
          <p:cNvPr id="7" name="Picture 6">
            <a:extLst>
              <a:ext uri="{FF2B5EF4-FFF2-40B4-BE49-F238E27FC236}">
                <a16:creationId xmlns:a16="http://schemas.microsoft.com/office/drawing/2014/main" id="{50F8680D-9BFB-4355-B8AB-40590D0F94E1}"/>
              </a:ext>
            </a:extLst>
          </p:cNvPr>
          <p:cNvPicPr>
            <a:picLocks noChangeAspect="1"/>
          </p:cNvPicPr>
          <p:nvPr/>
        </p:nvPicPr>
        <p:blipFill rotWithShape="1">
          <a:blip r:embed="rId3"/>
          <a:srcRect l="30809" t="21038" r="8321" b="5669"/>
          <a:stretch/>
        </p:blipFill>
        <p:spPr>
          <a:xfrm>
            <a:off x="900133" y="2081464"/>
            <a:ext cx="6283798" cy="4253957"/>
          </a:xfrm>
          <a:prstGeom prst="rect">
            <a:avLst/>
          </a:prstGeom>
          <a:effectLst>
            <a:softEdge rad="88900"/>
          </a:effectLst>
        </p:spPr>
      </p:pic>
    </p:spTree>
    <p:extLst>
      <p:ext uri="{BB962C8B-B14F-4D97-AF65-F5344CB8AC3E}">
        <p14:creationId xmlns:p14="http://schemas.microsoft.com/office/powerpoint/2010/main" val="188949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7AE6-09C8-4C02-BFE1-8626C6502FA7}"/>
              </a:ext>
            </a:extLst>
          </p:cNvPr>
          <p:cNvSpPr>
            <a:spLocks noGrp="1"/>
          </p:cNvSpPr>
          <p:nvPr>
            <p:ph type="title"/>
          </p:nvPr>
        </p:nvSpPr>
        <p:spPr>
          <a:xfrm>
            <a:off x="0" y="254934"/>
            <a:ext cx="11324492" cy="671378"/>
          </a:xfrm>
          <a:solidFill>
            <a:schemeClr val="bg2"/>
          </a:solidFill>
        </p:spPr>
        <p:txBody>
          <a:bodyPr>
            <a:normAutofit fontScale="90000"/>
          </a:bodyPr>
          <a:lstStyle/>
          <a:p>
            <a:pPr algn="ctr"/>
            <a:r>
              <a:rPr lang="de-DE" dirty="0" err="1"/>
              <a:t>What</a:t>
            </a:r>
            <a:r>
              <a:rPr lang="de-DE" dirty="0"/>
              <a:t> </a:t>
            </a:r>
            <a:r>
              <a:rPr lang="de-DE" dirty="0" err="1"/>
              <a:t>are</a:t>
            </a:r>
            <a:r>
              <a:rPr lang="de-DE" dirty="0"/>
              <a:t> ORC </a:t>
            </a:r>
            <a:r>
              <a:rPr lang="de-DE" dirty="0" err="1"/>
              <a:t>problems</a:t>
            </a:r>
            <a:r>
              <a:rPr lang="de-DE" dirty="0"/>
              <a:t> in </a:t>
            </a:r>
            <a:r>
              <a:rPr lang="de-DE" dirty="0" err="1"/>
              <a:t>historical</a:t>
            </a:r>
            <a:r>
              <a:rPr lang="de-DE" dirty="0"/>
              <a:t> </a:t>
            </a:r>
            <a:r>
              <a:rPr lang="de-DE" dirty="0" err="1"/>
              <a:t>research</a:t>
            </a:r>
            <a:r>
              <a:rPr lang="de-DE" dirty="0"/>
              <a:t>?</a:t>
            </a:r>
          </a:p>
        </p:txBody>
      </p:sp>
      <p:sp>
        <p:nvSpPr>
          <p:cNvPr id="3" name="Content Placeholder 2">
            <a:extLst>
              <a:ext uri="{FF2B5EF4-FFF2-40B4-BE49-F238E27FC236}">
                <a16:creationId xmlns:a16="http://schemas.microsoft.com/office/drawing/2014/main" id="{548858C1-5B28-4333-8724-19687C007529}"/>
              </a:ext>
            </a:extLst>
          </p:cNvPr>
          <p:cNvSpPr>
            <a:spLocks noGrp="1"/>
          </p:cNvSpPr>
          <p:nvPr>
            <p:ph idx="1"/>
          </p:nvPr>
        </p:nvSpPr>
        <p:spPr>
          <a:xfrm>
            <a:off x="0" y="6194092"/>
            <a:ext cx="11221329" cy="663907"/>
          </a:xfrm>
        </p:spPr>
        <p:txBody>
          <a:bodyPr>
            <a:normAutofit/>
          </a:bodyPr>
          <a:lstStyle/>
          <a:p>
            <a:pPr marL="0" indent="0">
              <a:buNone/>
            </a:pPr>
            <a:r>
              <a:rPr lang="de-DE" sz="2600" dirty="0"/>
              <a:t>„</a:t>
            </a:r>
            <a:r>
              <a:rPr lang="en-US" sz="2600" dirty="0" err="1"/>
              <a:t>Hannoverisches</a:t>
            </a:r>
            <a:r>
              <a:rPr lang="en-US" sz="2600" dirty="0"/>
              <a:t> </a:t>
            </a:r>
            <a:r>
              <a:rPr lang="en-US" sz="2600" dirty="0" err="1"/>
              <a:t>Magazin</a:t>
            </a:r>
            <a:r>
              <a:rPr lang="en-US" sz="2600" dirty="0"/>
              <a:t>”, 1776</a:t>
            </a:r>
          </a:p>
          <a:p>
            <a:endParaRPr lang="de-DE" dirty="0"/>
          </a:p>
        </p:txBody>
      </p:sp>
      <p:pic>
        <p:nvPicPr>
          <p:cNvPr id="5" name="Picture 4">
            <a:extLst>
              <a:ext uri="{FF2B5EF4-FFF2-40B4-BE49-F238E27FC236}">
                <a16:creationId xmlns:a16="http://schemas.microsoft.com/office/drawing/2014/main" id="{2A8B36DA-222B-4BE1-8DDE-B228D8E7E826}"/>
              </a:ext>
            </a:extLst>
          </p:cNvPr>
          <p:cNvPicPr>
            <a:picLocks noChangeAspect="1"/>
          </p:cNvPicPr>
          <p:nvPr/>
        </p:nvPicPr>
        <p:blipFill>
          <a:blip r:embed="rId2"/>
          <a:stretch>
            <a:fillRect/>
          </a:stretch>
        </p:blipFill>
        <p:spPr>
          <a:xfrm>
            <a:off x="112541" y="1264651"/>
            <a:ext cx="8609427" cy="4840439"/>
          </a:xfrm>
          <a:prstGeom prst="rect">
            <a:avLst/>
          </a:prstGeom>
          <a:effectLst>
            <a:softEdge rad="38100"/>
          </a:effectLst>
        </p:spPr>
      </p:pic>
      <p:pic>
        <p:nvPicPr>
          <p:cNvPr id="7" name="Picture 6">
            <a:extLst>
              <a:ext uri="{FF2B5EF4-FFF2-40B4-BE49-F238E27FC236}">
                <a16:creationId xmlns:a16="http://schemas.microsoft.com/office/drawing/2014/main" id="{A857D870-3478-4B8A-B45B-E7B5B9AC1946}"/>
              </a:ext>
            </a:extLst>
          </p:cNvPr>
          <p:cNvPicPr>
            <a:picLocks noChangeAspect="1"/>
          </p:cNvPicPr>
          <p:nvPr/>
        </p:nvPicPr>
        <p:blipFill rotWithShape="1">
          <a:blip r:embed="rId3"/>
          <a:srcRect t="47193" r="73158" b="15947"/>
          <a:stretch/>
        </p:blipFill>
        <p:spPr>
          <a:xfrm>
            <a:off x="6904628" y="1762626"/>
            <a:ext cx="4316701" cy="3332747"/>
          </a:xfrm>
          <a:prstGeom prst="rect">
            <a:avLst/>
          </a:prstGeom>
          <a:ln w="228600" cap="sq" cmpd="thickThin">
            <a:solidFill>
              <a:srgbClr val="000000"/>
            </a:solidFill>
            <a:prstDash val="solid"/>
            <a:miter lim="800000"/>
          </a:ln>
          <a:effectLst>
            <a:innerShdw blurRad="76200">
              <a:srgbClr val="000000"/>
            </a:innerShdw>
          </a:effectLst>
        </p:spPr>
      </p:pic>
      <p:cxnSp>
        <p:nvCxnSpPr>
          <p:cNvPr id="9" name="Straight Arrow Connector 8">
            <a:extLst>
              <a:ext uri="{FF2B5EF4-FFF2-40B4-BE49-F238E27FC236}">
                <a16:creationId xmlns:a16="http://schemas.microsoft.com/office/drawing/2014/main" id="{4CDEEB28-1836-49CB-A25F-BB6989F63B18}"/>
              </a:ext>
            </a:extLst>
          </p:cNvPr>
          <p:cNvCxnSpPr>
            <a:cxnSpLocks/>
          </p:cNvCxnSpPr>
          <p:nvPr/>
        </p:nvCxnSpPr>
        <p:spPr>
          <a:xfrm flipV="1">
            <a:off x="970671" y="2363372"/>
            <a:ext cx="5620695" cy="956603"/>
          </a:xfrm>
          <a:prstGeom prst="straightConnector1">
            <a:avLst/>
          </a:prstGeom>
          <a:ln w="4445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44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B2C16-8EB7-4F98-B593-CFD99FAFEF11}"/>
              </a:ext>
            </a:extLst>
          </p:cNvPr>
          <p:cNvSpPr>
            <a:spLocks noGrp="1"/>
          </p:cNvSpPr>
          <p:nvPr>
            <p:ph type="title"/>
          </p:nvPr>
        </p:nvSpPr>
        <p:spPr>
          <a:xfrm>
            <a:off x="0" y="142240"/>
            <a:ext cx="11297920" cy="842644"/>
          </a:xfrm>
          <a:solidFill>
            <a:schemeClr val="bg2">
              <a:lumMod val="90000"/>
            </a:schemeClr>
          </a:solidFill>
        </p:spPr>
        <p:txBody>
          <a:bodyPr>
            <a:normAutofit fontScale="90000"/>
          </a:bodyPr>
          <a:lstStyle/>
          <a:p>
            <a:r>
              <a:rPr lang="de-DE" sz="3200" dirty="0"/>
              <a:t>Best </a:t>
            </a:r>
            <a:r>
              <a:rPr lang="de-DE" sz="3200" dirty="0" err="1"/>
              <a:t>historical</a:t>
            </a:r>
            <a:r>
              <a:rPr lang="de-DE" sz="3200" dirty="0"/>
              <a:t> OCR </a:t>
            </a:r>
            <a:r>
              <a:rPr lang="de-DE" sz="3200" dirty="0" err="1"/>
              <a:t>results</a:t>
            </a:r>
            <a:r>
              <a:rPr lang="de-DE" sz="3200" dirty="0"/>
              <a:t>: </a:t>
            </a:r>
            <a:br>
              <a:rPr lang="de-DE" sz="3200" dirty="0"/>
            </a:br>
            <a:r>
              <a:rPr lang="de-DE" sz="3200" dirty="0" err="1"/>
              <a:t>texts</a:t>
            </a:r>
            <a:r>
              <a:rPr lang="de-DE" sz="3200" dirty="0"/>
              <a:t> in </a:t>
            </a:r>
            <a:r>
              <a:rPr lang="de-DE" sz="3200" dirty="0" err="1"/>
              <a:t>standardised</a:t>
            </a:r>
            <a:r>
              <a:rPr lang="de-DE" sz="3200" dirty="0"/>
              <a:t> </a:t>
            </a:r>
            <a:r>
              <a:rPr lang="de-DE" sz="3200" dirty="0" err="1"/>
              <a:t>formats</a:t>
            </a:r>
            <a:r>
              <a:rPr lang="de-DE" sz="3200" dirty="0"/>
              <a:t> (e.g. </a:t>
            </a:r>
            <a:r>
              <a:rPr lang="de-DE" sz="3200" dirty="0" err="1"/>
              <a:t>periodicals</a:t>
            </a:r>
            <a:r>
              <a:rPr lang="de-DE" sz="3200" dirty="0"/>
              <a:t>)</a:t>
            </a:r>
          </a:p>
        </p:txBody>
      </p:sp>
      <p:pic>
        <p:nvPicPr>
          <p:cNvPr id="5" name="Grafik 4">
            <a:extLst>
              <a:ext uri="{FF2B5EF4-FFF2-40B4-BE49-F238E27FC236}">
                <a16:creationId xmlns:a16="http://schemas.microsoft.com/office/drawing/2014/main" id="{FB6FBBE0-FC63-4E43-83FB-B0031E8D36F5}"/>
              </a:ext>
            </a:extLst>
          </p:cNvPr>
          <p:cNvPicPr>
            <a:picLocks noChangeAspect="1"/>
          </p:cNvPicPr>
          <p:nvPr/>
        </p:nvPicPr>
        <p:blipFill rotWithShape="1">
          <a:blip r:embed="rId2"/>
          <a:srcRect l="3167" t="17185" r="21166" b="6519"/>
          <a:stretch/>
        </p:blipFill>
        <p:spPr>
          <a:xfrm>
            <a:off x="1261872" y="1284922"/>
            <a:ext cx="9225280" cy="5232400"/>
          </a:xfrm>
          <a:prstGeom prst="rect">
            <a:avLst/>
          </a:prstGeom>
        </p:spPr>
      </p:pic>
      <p:pic>
        <p:nvPicPr>
          <p:cNvPr id="4" name="Grafik 3">
            <a:extLst>
              <a:ext uri="{FF2B5EF4-FFF2-40B4-BE49-F238E27FC236}">
                <a16:creationId xmlns:a16="http://schemas.microsoft.com/office/drawing/2014/main" id="{3EF0060D-6651-4A52-B641-C639DCDC5DB2}"/>
              </a:ext>
            </a:extLst>
          </p:cNvPr>
          <p:cNvPicPr>
            <a:picLocks noChangeAspect="1"/>
          </p:cNvPicPr>
          <p:nvPr/>
        </p:nvPicPr>
        <p:blipFill rotWithShape="1">
          <a:blip r:embed="rId3"/>
          <a:srcRect l="19500" t="24662" r="22500" b="26518"/>
          <a:stretch/>
        </p:blipFill>
        <p:spPr>
          <a:xfrm>
            <a:off x="5874512" y="4188640"/>
            <a:ext cx="5080000" cy="2405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6877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F74CE5-ACC2-4720-9646-FEA7372B2F9B}"/>
              </a:ext>
            </a:extLst>
          </p:cNvPr>
          <p:cNvSpPr>
            <a:spLocks noGrp="1"/>
          </p:cNvSpPr>
          <p:nvPr>
            <p:ph type="title"/>
          </p:nvPr>
        </p:nvSpPr>
        <p:spPr>
          <a:xfrm>
            <a:off x="0" y="243840"/>
            <a:ext cx="11297920" cy="975360"/>
          </a:xfrm>
          <a:solidFill>
            <a:schemeClr val="bg2"/>
          </a:solidFill>
        </p:spPr>
        <p:txBody>
          <a:bodyPr>
            <a:normAutofit fontScale="90000"/>
          </a:bodyPr>
          <a:lstStyle/>
          <a:p>
            <a:r>
              <a:rPr lang="de-DE" sz="3600" dirty="0" err="1"/>
              <a:t>Improving</a:t>
            </a:r>
            <a:r>
              <a:rPr lang="de-DE" sz="3600" dirty="0"/>
              <a:t> </a:t>
            </a:r>
            <a:r>
              <a:rPr lang="de-DE" sz="3600" dirty="0" err="1"/>
              <a:t>results</a:t>
            </a:r>
            <a:r>
              <a:rPr lang="de-DE" sz="3600" dirty="0"/>
              <a:t> </a:t>
            </a:r>
            <a:r>
              <a:rPr lang="de-DE" sz="3600" dirty="0" err="1"/>
              <a:t>for</a:t>
            </a:r>
            <a:r>
              <a:rPr lang="de-DE" sz="3600" dirty="0"/>
              <a:t> </a:t>
            </a:r>
            <a:r>
              <a:rPr lang="de-DE" sz="3600" dirty="0" err="1"/>
              <a:t>minority</a:t>
            </a:r>
            <a:r>
              <a:rPr lang="de-DE" sz="3600" dirty="0"/>
              <a:t> </a:t>
            </a:r>
            <a:r>
              <a:rPr lang="de-DE" sz="3600" dirty="0" err="1"/>
              <a:t>languages</a:t>
            </a:r>
            <a:r>
              <a:rPr lang="de-DE" sz="3600" dirty="0"/>
              <a:t> and </a:t>
            </a:r>
            <a:r>
              <a:rPr lang="de-DE" sz="3600" dirty="0" err="1"/>
              <a:t>old</a:t>
            </a:r>
            <a:r>
              <a:rPr lang="de-DE" sz="3600" dirty="0"/>
              <a:t> </a:t>
            </a:r>
            <a:r>
              <a:rPr lang="de-DE" sz="3600" dirty="0" err="1"/>
              <a:t>fonts</a:t>
            </a:r>
            <a:r>
              <a:rPr lang="de-DE" sz="3600" dirty="0"/>
              <a:t> – </a:t>
            </a:r>
            <a:br>
              <a:rPr lang="de-DE" sz="3600" dirty="0"/>
            </a:br>
            <a:r>
              <a:rPr lang="de-DE" sz="3600" dirty="0"/>
              <a:t>an on-</a:t>
            </a:r>
            <a:r>
              <a:rPr lang="de-DE" sz="3600" dirty="0" err="1"/>
              <a:t>going</a:t>
            </a:r>
            <a:r>
              <a:rPr lang="de-DE" sz="3600" dirty="0"/>
              <a:t> </a:t>
            </a:r>
            <a:r>
              <a:rPr lang="de-DE" sz="3600" dirty="0" err="1"/>
              <a:t>challenge</a:t>
            </a:r>
            <a:endParaRPr lang="de-DE" sz="3600" dirty="0"/>
          </a:p>
        </p:txBody>
      </p:sp>
      <p:pic>
        <p:nvPicPr>
          <p:cNvPr id="5" name="Grafik 4">
            <a:extLst>
              <a:ext uri="{FF2B5EF4-FFF2-40B4-BE49-F238E27FC236}">
                <a16:creationId xmlns:a16="http://schemas.microsoft.com/office/drawing/2014/main" id="{F1B87716-1E58-4FD4-BFD9-027202CA6565}"/>
              </a:ext>
            </a:extLst>
          </p:cNvPr>
          <p:cNvPicPr>
            <a:picLocks noChangeAspect="1"/>
          </p:cNvPicPr>
          <p:nvPr/>
        </p:nvPicPr>
        <p:blipFill rotWithShape="1">
          <a:blip r:embed="rId2">
            <a:extLst>
              <a:ext uri="{28A0092B-C50C-407E-A947-70E740481C1C}">
                <a14:useLocalDpi xmlns:a14="http://schemas.microsoft.com/office/drawing/2010/main" val="0"/>
              </a:ext>
            </a:extLst>
          </a:blip>
          <a:srcRect t="37481" b="5630"/>
          <a:stretch/>
        </p:blipFill>
        <p:spPr>
          <a:xfrm>
            <a:off x="997712" y="1521119"/>
            <a:ext cx="4183888" cy="4892567"/>
          </a:xfrm>
          <a:prstGeom prst="rect">
            <a:avLst/>
          </a:prstGeom>
        </p:spPr>
      </p:pic>
      <p:pic>
        <p:nvPicPr>
          <p:cNvPr id="9" name="Grafik 8">
            <a:extLst>
              <a:ext uri="{FF2B5EF4-FFF2-40B4-BE49-F238E27FC236}">
                <a16:creationId xmlns:a16="http://schemas.microsoft.com/office/drawing/2014/main" id="{B3AF0EC2-5B91-4BCC-BA45-56577EF833D8}"/>
              </a:ext>
            </a:extLst>
          </p:cNvPr>
          <p:cNvPicPr>
            <a:picLocks noChangeAspect="1"/>
          </p:cNvPicPr>
          <p:nvPr/>
        </p:nvPicPr>
        <p:blipFill rotWithShape="1">
          <a:blip r:embed="rId3">
            <a:extLst>
              <a:ext uri="{28A0092B-C50C-407E-A947-70E740481C1C}">
                <a14:useLocalDpi xmlns:a14="http://schemas.microsoft.com/office/drawing/2010/main" val="0"/>
              </a:ext>
            </a:extLst>
          </a:blip>
          <a:srcRect t="23259" b="20889"/>
          <a:stretch/>
        </p:blipFill>
        <p:spPr>
          <a:xfrm>
            <a:off x="5770881" y="1357819"/>
            <a:ext cx="4403812" cy="5055867"/>
          </a:xfrm>
          <a:prstGeom prst="rect">
            <a:avLst/>
          </a:prstGeom>
        </p:spPr>
      </p:pic>
    </p:spTree>
    <p:extLst>
      <p:ext uri="{BB962C8B-B14F-4D97-AF65-F5344CB8AC3E}">
        <p14:creationId xmlns:p14="http://schemas.microsoft.com/office/powerpoint/2010/main" val="2533450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2C9428-2612-4578-95E8-FA1411650693}"/>
              </a:ext>
            </a:extLst>
          </p:cNvPr>
          <p:cNvSpPr>
            <a:spLocks noGrp="1"/>
          </p:cNvSpPr>
          <p:nvPr>
            <p:ph type="title"/>
          </p:nvPr>
        </p:nvSpPr>
        <p:spPr>
          <a:xfrm>
            <a:off x="0" y="454342"/>
            <a:ext cx="11308080" cy="1013459"/>
          </a:xfrm>
          <a:solidFill>
            <a:schemeClr val="bg2">
              <a:lumMod val="90000"/>
            </a:schemeClr>
          </a:solidFill>
        </p:spPr>
        <p:txBody>
          <a:bodyPr>
            <a:normAutofit/>
          </a:bodyPr>
          <a:lstStyle/>
          <a:p>
            <a:r>
              <a:rPr lang="de-DE" sz="3200" dirty="0" err="1"/>
              <a:t>Recent</a:t>
            </a:r>
            <a:r>
              <a:rPr lang="de-DE" sz="3200" dirty="0"/>
              <a:t> </a:t>
            </a:r>
            <a:r>
              <a:rPr lang="de-DE" sz="3200" dirty="0" err="1"/>
              <a:t>innovation</a:t>
            </a:r>
            <a:r>
              <a:rPr lang="de-DE" sz="3200" dirty="0"/>
              <a:t>: </a:t>
            </a:r>
            <a:r>
              <a:rPr lang="de-DE" sz="3200" dirty="0" err="1"/>
              <a:t>merging</a:t>
            </a:r>
            <a:r>
              <a:rPr lang="de-DE" sz="3200" dirty="0"/>
              <a:t> OCR and </a:t>
            </a:r>
            <a:r>
              <a:rPr lang="de-DE" sz="3200" dirty="0" err="1"/>
              <a:t>handwriting</a:t>
            </a:r>
            <a:r>
              <a:rPr lang="de-DE" sz="3200" dirty="0"/>
              <a:t> </a:t>
            </a:r>
            <a:r>
              <a:rPr lang="de-DE" sz="3200" dirty="0" err="1"/>
              <a:t>recognition</a:t>
            </a:r>
            <a:r>
              <a:rPr lang="de-DE" sz="3200" dirty="0"/>
              <a:t> </a:t>
            </a:r>
            <a:r>
              <a:rPr lang="de-DE" sz="3200" dirty="0" err="1"/>
              <a:t>technologies</a:t>
            </a:r>
            <a:r>
              <a:rPr lang="de-DE" sz="3200" dirty="0"/>
              <a:t> (HWR/HTR)</a:t>
            </a:r>
          </a:p>
        </p:txBody>
      </p:sp>
      <p:sp>
        <p:nvSpPr>
          <p:cNvPr id="3" name="Inhaltsplatzhalter 2">
            <a:extLst>
              <a:ext uri="{FF2B5EF4-FFF2-40B4-BE49-F238E27FC236}">
                <a16:creationId xmlns:a16="http://schemas.microsoft.com/office/drawing/2014/main" id="{7DC1FC44-59C8-478A-92D7-C643FA94BC26}"/>
              </a:ext>
            </a:extLst>
          </p:cNvPr>
          <p:cNvSpPr>
            <a:spLocks noGrp="1"/>
          </p:cNvSpPr>
          <p:nvPr>
            <p:ph idx="1"/>
          </p:nvPr>
        </p:nvSpPr>
        <p:spPr>
          <a:xfrm>
            <a:off x="1249680" y="1788160"/>
            <a:ext cx="9164320" cy="4351337"/>
          </a:xfrm>
        </p:spPr>
        <p:txBody>
          <a:bodyPr/>
          <a:lstStyle/>
          <a:p>
            <a:pPr marL="0" indent="0">
              <a:buNone/>
            </a:pPr>
            <a:r>
              <a:rPr lang="en-US" sz="2000" b="1" dirty="0"/>
              <a:t>“Handwriting recognition</a:t>
            </a:r>
            <a:r>
              <a:rPr lang="en-US" sz="2000" dirty="0"/>
              <a:t> (</a:t>
            </a:r>
            <a:r>
              <a:rPr lang="en-US" sz="2000" b="1" dirty="0"/>
              <a:t>HWR</a:t>
            </a:r>
            <a:r>
              <a:rPr lang="en-US" sz="2000" dirty="0"/>
              <a:t>), also known as </a:t>
            </a:r>
            <a:r>
              <a:rPr lang="en-US" sz="2000" b="1" dirty="0"/>
              <a:t>Handwritten Text Recognition</a:t>
            </a:r>
            <a:r>
              <a:rPr lang="en-US" sz="2000" dirty="0"/>
              <a:t> (</a:t>
            </a:r>
            <a:r>
              <a:rPr lang="en-US" sz="2000" b="1" dirty="0"/>
              <a:t>HTR</a:t>
            </a:r>
            <a:r>
              <a:rPr lang="en-US" sz="2000" dirty="0"/>
              <a:t>), is the ability of a computer to receive and interpret intelligible </a:t>
            </a:r>
            <a:r>
              <a:rPr lang="en-US" sz="2000" dirty="0">
                <a:hlinkClick r:id="rId2" tooltip="Handwriting"/>
              </a:rPr>
              <a:t>handwritten</a:t>
            </a:r>
            <a:r>
              <a:rPr lang="en-US" sz="2000" dirty="0"/>
              <a:t> input from sources such as </a:t>
            </a:r>
            <a:r>
              <a:rPr lang="en-US" sz="2000" dirty="0">
                <a:hlinkClick r:id="rId3" tooltip="Paper"/>
              </a:rPr>
              <a:t>paper</a:t>
            </a:r>
            <a:r>
              <a:rPr lang="en-US" sz="2000" dirty="0"/>
              <a:t> documents, </a:t>
            </a:r>
            <a:r>
              <a:rPr lang="en-US" sz="2000" dirty="0">
                <a:hlinkClick r:id="rId4" tooltip="Photograph"/>
              </a:rPr>
              <a:t>photographs</a:t>
            </a:r>
            <a:r>
              <a:rPr lang="en-US" sz="2000" dirty="0"/>
              <a:t>, </a:t>
            </a:r>
            <a:r>
              <a:rPr lang="en-US" sz="2000" dirty="0">
                <a:hlinkClick r:id="rId5" tooltip="Touch-screen"/>
              </a:rPr>
              <a:t>touch-screens</a:t>
            </a:r>
            <a:r>
              <a:rPr lang="en-US" sz="2000" dirty="0"/>
              <a:t> and other devices. The image of the written text may be sensed "off line" from a piece of paper by optical scanning (</a:t>
            </a:r>
            <a:r>
              <a:rPr lang="en-US" sz="2000" dirty="0">
                <a:hlinkClick r:id="rId6" tooltip="Optical character recognition"/>
              </a:rPr>
              <a:t>optical character recognition</a:t>
            </a:r>
            <a:r>
              <a:rPr lang="en-US" sz="2000" dirty="0"/>
              <a:t>) or </a:t>
            </a:r>
            <a:r>
              <a:rPr lang="en-US" sz="2000" dirty="0">
                <a:hlinkClick r:id="rId7" tooltip="Intelligent word recognition"/>
              </a:rPr>
              <a:t>intelligent word recognition</a:t>
            </a:r>
            <a:r>
              <a:rPr lang="en-US" sz="2000" dirty="0"/>
              <a:t>. Alternatively, the movements of the pen tip may be sensed "on line", for example by a pen-based computer screen surface, a generally easier task as there are more clues available. </a:t>
            </a:r>
            <a:r>
              <a:rPr lang="en-US" sz="2000" u="sng" dirty="0"/>
              <a:t>A handwriting recognition system handles formatting, performs correct </a:t>
            </a:r>
            <a:r>
              <a:rPr lang="en-US" sz="2000" u="sng" dirty="0">
                <a:hlinkClick r:id="rId8" tooltip="Segment (handwriting)"/>
              </a:rPr>
              <a:t>segmentation</a:t>
            </a:r>
            <a:r>
              <a:rPr lang="en-US" sz="2000" u="sng" dirty="0"/>
              <a:t> into characters, and finds the most plausible words</a:t>
            </a:r>
            <a:r>
              <a:rPr lang="en-US" sz="2000" dirty="0"/>
              <a:t>.”</a:t>
            </a:r>
            <a:br>
              <a:rPr lang="en-US" dirty="0"/>
            </a:br>
            <a:br>
              <a:rPr lang="en-US" dirty="0"/>
            </a:br>
            <a:r>
              <a:rPr lang="en-US" b="1" dirty="0"/>
              <a:t>Wikipedia.org </a:t>
            </a:r>
            <a:endParaRPr lang="de-DE" b="1" dirty="0"/>
          </a:p>
        </p:txBody>
      </p:sp>
    </p:spTree>
    <p:extLst>
      <p:ext uri="{BB962C8B-B14F-4D97-AF65-F5344CB8AC3E}">
        <p14:creationId xmlns:p14="http://schemas.microsoft.com/office/powerpoint/2010/main" val="79646004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0</TotalTime>
  <Words>966</Words>
  <Application>Microsoft Office PowerPoint</Application>
  <PresentationFormat>Breitbild</PresentationFormat>
  <Paragraphs>73</Paragraphs>
  <Slides>19</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19</vt:i4>
      </vt:variant>
    </vt:vector>
  </HeadingPairs>
  <TitlesOfParts>
    <vt:vector size="24" baseType="lpstr">
      <vt:lpstr>Arial</vt:lpstr>
      <vt:lpstr>Blackadder ITC</vt:lpstr>
      <vt:lpstr>Century Schoolbook</vt:lpstr>
      <vt:lpstr>Wingdings 2</vt:lpstr>
      <vt:lpstr>View</vt:lpstr>
      <vt:lpstr>How to create  a corpus of  machine-readable texts:</vt:lpstr>
      <vt:lpstr>What is OCR and how does it work?</vt:lpstr>
      <vt:lpstr>When was OCR software invented?</vt:lpstr>
      <vt:lpstr>Do we encounter OCR in everyday-life?</vt:lpstr>
      <vt:lpstr>Are humanities tools using OCR?</vt:lpstr>
      <vt:lpstr>What are ORC problems in historical research?</vt:lpstr>
      <vt:lpstr>Best historical OCR results:  texts in standardised formats (e.g. periodicals)</vt:lpstr>
      <vt:lpstr>Improving results for minority languages and old fonts –  an on-going challenge</vt:lpstr>
      <vt:lpstr>Recent innovation: merging OCR and handwriting recognition technologies (HWR/HTR)</vt:lpstr>
      <vt:lpstr>The machine learning revolution in OCR</vt:lpstr>
      <vt:lpstr>How does machine learning work?</vt:lpstr>
      <vt:lpstr>New OCR tools based on machine learning</vt:lpstr>
      <vt:lpstr>Current range of OCR-tools for researchers</vt:lpstr>
      <vt:lpstr>GBV-Verbund: Intranda OCR Service</vt:lpstr>
      <vt:lpstr>And the development continues…</vt:lpstr>
      <vt:lpstr>PROs and CONs of open-source OCR software:</vt:lpstr>
      <vt:lpstr>How reliable are current OCR tools?</vt:lpstr>
      <vt:lpstr>How can we integrate OCR into our own workflow?</vt:lpstr>
      <vt:lpstr>Testing a cloud-based OCR tool: transkribus.eu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create a corpus of machine-readable texts:</dc:title>
  <dc:creator>Barget, Monika</dc:creator>
  <cp:lastModifiedBy>Barget, Monika</cp:lastModifiedBy>
  <cp:revision>61</cp:revision>
  <dcterms:created xsi:type="dcterms:W3CDTF">2019-07-03T14:22:56Z</dcterms:created>
  <dcterms:modified xsi:type="dcterms:W3CDTF">2019-11-18T13:16:35Z</dcterms:modified>
</cp:coreProperties>
</file>